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82" r:id="rId1"/>
  </p:sldMasterIdLst>
  <p:notesMasterIdLst>
    <p:notesMasterId r:id="rId68"/>
  </p:notesMasterIdLst>
  <p:handoutMasterIdLst>
    <p:handoutMasterId r:id="rId69"/>
  </p:handoutMasterIdLst>
  <p:sldIdLst>
    <p:sldId id="258" r:id="rId2"/>
    <p:sldId id="269" r:id="rId3"/>
    <p:sldId id="256" r:id="rId4"/>
    <p:sldId id="283" r:id="rId5"/>
    <p:sldId id="288" r:id="rId6"/>
    <p:sldId id="321" r:id="rId7"/>
    <p:sldId id="284" r:id="rId8"/>
    <p:sldId id="287" r:id="rId9"/>
    <p:sldId id="290" r:id="rId10"/>
    <p:sldId id="263" r:id="rId11"/>
    <p:sldId id="265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67" r:id="rId24"/>
    <p:sldId id="268" r:id="rId25"/>
    <p:sldId id="314" r:id="rId26"/>
    <p:sldId id="298" r:id="rId27"/>
    <p:sldId id="299" r:id="rId28"/>
    <p:sldId id="331" r:id="rId29"/>
    <p:sldId id="323" r:id="rId30"/>
    <p:sldId id="325" r:id="rId31"/>
    <p:sldId id="324" r:id="rId32"/>
    <p:sldId id="326" r:id="rId33"/>
    <p:sldId id="335" r:id="rId34"/>
    <p:sldId id="336" r:id="rId35"/>
    <p:sldId id="285" r:id="rId36"/>
    <p:sldId id="289" r:id="rId37"/>
    <p:sldId id="297" r:id="rId38"/>
    <p:sldId id="303" r:id="rId39"/>
    <p:sldId id="292" r:id="rId40"/>
    <p:sldId id="309" r:id="rId41"/>
    <p:sldId id="293" r:id="rId42"/>
    <p:sldId id="311" r:id="rId43"/>
    <p:sldId id="302" r:id="rId44"/>
    <p:sldId id="307" r:id="rId45"/>
    <p:sldId id="305" r:id="rId46"/>
    <p:sldId id="313" r:id="rId47"/>
    <p:sldId id="319" r:id="rId48"/>
    <p:sldId id="317" r:id="rId49"/>
    <p:sldId id="318" r:id="rId50"/>
    <p:sldId id="320" r:id="rId51"/>
    <p:sldId id="322" r:id="rId52"/>
    <p:sldId id="330" r:id="rId53"/>
    <p:sldId id="337" r:id="rId54"/>
    <p:sldId id="304" r:id="rId55"/>
    <p:sldId id="300" r:id="rId56"/>
    <p:sldId id="327" r:id="rId57"/>
    <p:sldId id="329" r:id="rId58"/>
    <p:sldId id="328" r:id="rId59"/>
    <p:sldId id="332" r:id="rId60"/>
    <p:sldId id="308" r:id="rId61"/>
    <p:sldId id="333" r:id="rId62"/>
    <p:sldId id="334" r:id="rId63"/>
    <p:sldId id="338" r:id="rId64"/>
    <p:sldId id="260" r:id="rId65"/>
    <p:sldId id="315" r:id="rId66"/>
    <p:sldId id="316" r:id="rId6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66"/>
    <p:restoredTop sz="94674"/>
  </p:normalViewPr>
  <p:slideViewPr>
    <p:cSldViewPr snapToGrid="0" snapToObjects="1">
      <p:cViewPr>
        <p:scale>
          <a:sx n="100" d="100"/>
          <a:sy n="100" d="100"/>
        </p:scale>
        <p:origin x="-474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9CA4E-771F-C748-9F64-682F64B11E15}" type="doc">
      <dgm:prSet loTypeId="urn:microsoft.com/office/officeart/2005/8/layout/venn1" loCatId="" qsTypeId="urn:microsoft.com/office/officeart/2005/8/quickstyle/3D7" qsCatId="3D" csTypeId="urn:microsoft.com/office/officeart/2005/8/colors/colorful5" csCatId="colorful" phldr="1"/>
      <dgm:spPr>
        <a:scene3d>
          <a:camera prst="isometricOffAxis2Left" zoom="91000"/>
          <a:lightRig rig="threePt" dir="t">
            <a:rot lat="0" lon="0" rev="20640000"/>
          </a:lightRig>
        </a:scene3d>
      </dgm:spPr>
    </dgm:pt>
    <dgm:pt modelId="{FFEB4784-0D93-5447-ACE6-704BFD0BB614}">
      <dgm:prSet phldrT="[Testo]"/>
      <dgm:spPr/>
      <dgm:t>
        <a:bodyPr/>
        <a:lstStyle/>
        <a:p>
          <a:r>
            <a:rPr lang="it-IT" dirty="0" smtClean="0"/>
            <a:t>Esame Clinico</a:t>
          </a:r>
          <a:endParaRPr lang="it-IT" dirty="0"/>
        </a:p>
      </dgm:t>
    </dgm:pt>
    <dgm:pt modelId="{EA7BEB10-FA6E-0140-9CC6-2361D97BFEDF}" type="parTrans" cxnId="{5450A534-59DE-CD48-B269-C4A836CA7BDC}">
      <dgm:prSet/>
      <dgm:spPr/>
      <dgm:t>
        <a:bodyPr/>
        <a:lstStyle/>
        <a:p>
          <a:endParaRPr lang="it-IT"/>
        </a:p>
      </dgm:t>
    </dgm:pt>
    <dgm:pt modelId="{B5A808E3-F2A8-2F42-800E-05636BA3EA42}" type="sibTrans" cxnId="{5450A534-59DE-CD48-B269-C4A836CA7BDC}">
      <dgm:prSet/>
      <dgm:spPr/>
      <dgm:t>
        <a:bodyPr/>
        <a:lstStyle/>
        <a:p>
          <a:endParaRPr lang="it-IT"/>
        </a:p>
      </dgm:t>
    </dgm:pt>
    <dgm:pt modelId="{10362D53-6E6B-2249-95E2-9C85A5F4BA71}">
      <dgm:prSet phldrT="[Testo]"/>
      <dgm:spPr/>
      <dgm:t>
        <a:bodyPr/>
        <a:lstStyle/>
        <a:p>
          <a:r>
            <a:rPr lang="it-IT" dirty="0" smtClean="0"/>
            <a:t>Sistemi di Monitoraggio</a:t>
          </a:r>
          <a:endParaRPr lang="it-IT" dirty="0"/>
        </a:p>
      </dgm:t>
    </dgm:pt>
    <dgm:pt modelId="{48A65DEE-7F5E-3C41-B360-0A2271AD8448}" type="parTrans" cxnId="{0B12EF3C-0F1F-C047-9110-ECE1183E125A}">
      <dgm:prSet/>
      <dgm:spPr/>
      <dgm:t>
        <a:bodyPr/>
        <a:lstStyle/>
        <a:p>
          <a:endParaRPr lang="it-IT"/>
        </a:p>
      </dgm:t>
    </dgm:pt>
    <dgm:pt modelId="{2CFA3881-5CFC-894D-8C5A-2DDF0BE62793}" type="sibTrans" cxnId="{0B12EF3C-0F1F-C047-9110-ECE1183E125A}">
      <dgm:prSet/>
      <dgm:spPr/>
      <dgm:t>
        <a:bodyPr/>
        <a:lstStyle/>
        <a:p>
          <a:endParaRPr lang="it-IT"/>
        </a:p>
      </dgm:t>
    </dgm:pt>
    <dgm:pt modelId="{3C86600A-0B41-9845-846B-A0AEDAD1BCCA}">
      <dgm:prSet phldrT="[Testo]"/>
      <dgm:spPr/>
      <dgm:t>
        <a:bodyPr/>
        <a:lstStyle/>
        <a:p>
          <a:r>
            <a:rPr lang="it-IT" dirty="0" smtClean="0"/>
            <a:t>Test di Laboratorio </a:t>
          </a:r>
          <a:endParaRPr lang="it-IT" dirty="0"/>
        </a:p>
      </dgm:t>
    </dgm:pt>
    <dgm:pt modelId="{195351CE-362C-2B40-95C3-8A78E063CDF1}" type="parTrans" cxnId="{D690442B-53E0-FA49-BF6F-FAEA7710430E}">
      <dgm:prSet/>
      <dgm:spPr/>
      <dgm:t>
        <a:bodyPr/>
        <a:lstStyle/>
        <a:p>
          <a:endParaRPr lang="it-IT"/>
        </a:p>
      </dgm:t>
    </dgm:pt>
    <dgm:pt modelId="{55C90812-E4B8-BC45-A586-123F371463AD}" type="sibTrans" cxnId="{D690442B-53E0-FA49-BF6F-FAEA7710430E}">
      <dgm:prSet/>
      <dgm:spPr/>
      <dgm:t>
        <a:bodyPr/>
        <a:lstStyle/>
        <a:p>
          <a:endParaRPr lang="it-IT"/>
        </a:p>
      </dgm:t>
    </dgm:pt>
    <dgm:pt modelId="{2E68591C-AE69-9C4C-8B31-64A7999D5531}" type="pres">
      <dgm:prSet presAssocID="{8369CA4E-771F-C748-9F64-682F64B11E15}" presName="compositeShape" presStyleCnt="0">
        <dgm:presLayoutVars>
          <dgm:chMax val="7"/>
          <dgm:dir/>
          <dgm:resizeHandles val="exact"/>
        </dgm:presLayoutVars>
      </dgm:prSet>
      <dgm:spPr/>
    </dgm:pt>
    <dgm:pt modelId="{6DA6FA58-88CF-1B49-A672-575A46ADCC28}" type="pres">
      <dgm:prSet presAssocID="{FFEB4784-0D93-5447-ACE6-704BFD0BB614}" presName="circ1" presStyleLbl="vennNode1" presStyleIdx="0" presStyleCnt="3"/>
      <dgm:spPr/>
      <dgm:t>
        <a:bodyPr/>
        <a:lstStyle/>
        <a:p>
          <a:endParaRPr lang="it-IT"/>
        </a:p>
      </dgm:t>
    </dgm:pt>
    <dgm:pt modelId="{CD327335-E914-BD40-AB98-8243D7340F8C}" type="pres">
      <dgm:prSet presAssocID="{FFEB4784-0D93-5447-ACE6-704BFD0BB61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9B9B92-0F28-6740-83EE-ED881178E314}" type="pres">
      <dgm:prSet presAssocID="{10362D53-6E6B-2249-95E2-9C85A5F4BA71}" presName="circ2" presStyleLbl="vennNode1" presStyleIdx="1" presStyleCnt="3"/>
      <dgm:spPr/>
      <dgm:t>
        <a:bodyPr/>
        <a:lstStyle/>
        <a:p>
          <a:endParaRPr lang="it-IT"/>
        </a:p>
      </dgm:t>
    </dgm:pt>
    <dgm:pt modelId="{547111BD-51E2-034A-97F9-665A10F3EFAE}" type="pres">
      <dgm:prSet presAssocID="{10362D53-6E6B-2249-95E2-9C85A5F4BA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52785E-2783-7D4F-9A93-229A40EBDD79}" type="pres">
      <dgm:prSet presAssocID="{3C86600A-0B41-9845-846B-A0AEDAD1BCCA}" presName="circ3" presStyleLbl="vennNode1" presStyleIdx="2" presStyleCnt="3"/>
      <dgm:spPr/>
      <dgm:t>
        <a:bodyPr/>
        <a:lstStyle/>
        <a:p>
          <a:endParaRPr lang="it-IT"/>
        </a:p>
      </dgm:t>
    </dgm:pt>
    <dgm:pt modelId="{6ECBAE7C-89C6-644D-94FF-A7B6B8F42E37}" type="pres">
      <dgm:prSet presAssocID="{3C86600A-0B41-9845-846B-A0AEDAD1BCC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30FDEF4-3FEC-B44A-9136-AB423A12B868}" type="presOf" srcId="{3C86600A-0B41-9845-846B-A0AEDAD1BCCA}" destId="{6ECBAE7C-89C6-644D-94FF-A7B6B8F42E37}" srcOrd="1" destOrd="0" presId="urn:microsoft.com/office/officeart/2005/8/layout/venn1"/>
    <dgm:cxn modelId="{5450A534-59DE-CD48-B269-C4A836CA7BDC}" srcId="{8369CA4E-771F-C748-9F64-682F64B11E15}" destId="{FFEB4784-0D93-5447-ACE6-704BFD0BB614}" srcOrd="0" destOrd="0" parTransId="{EA7BEB10-FA6E-0140-9CC6-2361D97BFEDF}" sibTransId="{B5A808E3-F2A8-2F42-800E-05636BA3EA42}"/>
    <dgm:cxn modelId="{4C31C294-1B9C-5343-AE85-9D4C09EAC19C}" type="presOf" srcId="{FFEB4784-0D93-5447-ACE6-704BFD0BB614}" destId="{CD327335-E914-BD40-AB98-8243D7340F8C}" srcOrd="1" destOrd="0" presId="urn:microsoft.com/office/officeart/2005/8/layout/venn1"/>
    <dgm:cxn modelId="{D690442B-53E0-FA49-BF6F-FAEA7710430E}" srcId="{8369CA4E-771F-C748-9F64-682F64B11E15}" destId="{3C86600A-0B41-9845-846B-A0AEDAD1BCCA}" srcOrd="2" destOrd="0" parTransId="{195351CE-362C-2B40-95C3-8A78E063CDF1}" sibTransId="{55C90812-E4B8-BC45-A586-123F371463AD}"/>
    <dgm:cxn modelId="{67F816FD-083C-C44D-95F4-FA30DB643994}" type="presOf" srcId="{10362D53-6E6B-2249-95E2-9C85A5F4BA71}" destId="{B19B9B92-0F28-6740-83EE-ED881178E314}" srcOrd="0" destOrd="0" presId="urn:microsoft.com/office/officeart/2005/8/layout/venn1"/>
    <dgm:cxn modelId="{41008BAC-8E56-594D-A756-6F65EEC37031}" type="presOf" srcId="{3C86600A-0B41-9845-846B-A0AEDAD1BCCA}" destId="{E952785E-2783-7D4F-9A93-229A40EBDD79}" srcOrd="0" destOrd="0" presId="urn:microsoft.com/office/officeart/2005/8/layout/venn1"/>
    <dgm:cxn modelId="{BCF38FF1-B752-714F-A521-AB070550C1A2}" type="presOf" srcId="{10362D53-6E6B-2249-95E2-9C85A5F4BA71}" destId="{547111BD-51E2-034A-97F9-665A10F3EFAE}" srcOrd="1" destOrd="0" presId="urn:microsoft.com/office/officeart/2005/8/layout/venn1"/>
    <dgm:cxn modelId="{FF1D1775-9C3F-B444-B34D-EDDAC8399872}" type="presOf" srcId="{FFEB4784-0D93-5447-ACE6-704BFD0BB614}" destId="{6DA6FA58-88CF-1B49-A672-575A46ADCC28}" srcOrd="0" destOrd="0" presId="urn:microsoft.com/office/officeart/2005/8/layout/venn1"/>
    <dgm:cxn modelId="{38EF7EE9-F38C-684E-A82F-94167053852F}" type="presOf" srcId="{8369CA4E-771F-C748-9F64-682F64B11E15}" destId="{2E68591C-AE69-9C4C-8B31-64A7999D5531}" srcOrd="0" destOrd="0" presId="urn:microsoft.com/office/officeart/2005/8/layout/venn1"/>
    <dgm:cxn modelId="{0B12EF3C-0F1F-C047-9110-ECE1183E125A}" srcId="{8369CA4E-771F-C748-9F64-682F64B11E15}" destId="{10362D53-6E6B-2249-95E2-9C85A5F4BA71}" srcOrd="1" destOrd="0" parTransId="{48A65DEE-7F5E-3C41-B360-0A2271AD8448}" sibTransId="{2CFA3881-5CFC-894D-8C5A-2DDF0BE62793}"/>
    <dgm:cxn modelId="{D7F8CB24-5097-0A42-A83D-0013699D5933}" type="presParOf" srcId="{2E68591C-AE69-9C4C-8B31-64A7999D5531}" destId="{6DA6FA58-88CF-1B49-A672-575A46ADCC28}" srcOrd="0" destOrd="0" presId="urn:microsoft.com/office/officeart/2005/8/layout/venn1"/>
    <dgm:cxn modelId="{F4CBFD5A-6A80-DB43-A7EB-22149BC7B74B}" type="presParOf" srcId="{2E68591C-AE69-9C4C-8B31-64A7999D5531}" destId="{CD327335-E914-BD40-AB98-8243D7340F8C}" srcOrd="1" destOrd="0" presId="urn:microsoft.com/office/officeart/2005/8/layout/venn1"/>
    <dgm:cxn modelId="{BFD9D700-3961-5544-A8BE-55DC7124519C}" type="presParOf" srcId="{2E68591C-AE69-9C4C-8B31-64A7999D5531}" destId="{B19B9B92-0F28-6740-83EE-ED881178E314}" srcOrd="2" destOrd="0" presId="urn:microsoft.com/office/officeart/2005/8/layout/venn1"/>
    <dgm:cxn modelId="{69DDC4CE-A1B4-784C-8A14-13C189C1F25D}" type="presParOf" srcId="{2E68591C-AE69-9C4C-8B31-64A7999D5531}" destId="{547111BD-51E2-034A-97F9-665A10F3EFAE}" srcOrd="3" destOrd="0" presId="urn:microsoft.com/office/officeart/2005/8/layout/venn1"/>
    <dgm:cxn modelId="{05702FAD-026A-D04D-9D89-ED96C6CAD8D7}" type="presParOf" srcId="{2E68591C-AE69-9C4C-8B31-64A7999D5531}" destId="{E952785E-2783-7D4F-9A93-229A40EBDD79}" srcOrd="4" destOrd="0" presId="urn:microsoft.com/office/officeart/2005/8/layout/venn1"/>
    <dgm:cxn modelId="{69BE044C-C0FC-C143-A402-A74D854126F4}" type="presParOf" srcId="{2E68591C-AE69-9C4C-8B31-64A7999D5531}" destId="{6ECBAE7C-89C6-644D-94FF-A7B6B8F42E3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6FA58-88CF-1B49-A672-575A46ADCC28}">
      <dsp:nvSpPr>
        <dsp:cNvPr id="0" name=""/>
        <dsp:cNvSpPr/>
      </dsp:nvSpPr>
      <dsp:spPr>
        <a:xfrm>
          <a:off x="2147768" y="58041"/>
          <a:ext cx="2785983" cy="278598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2Left" zoom="91000"/>
          <a:lightRig rig="threePt" dir="t">
            <a:rot lat="0" lon="0" rev="20640000"/>
          </a:lightRig>
        </a:scene3d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Esame Clinico</a:t>
          </a:r>
          <a:endParaRPr lang="it-IT" sz="2200" kern="1200" dirty="0"/>
        </a:p>
      </dsp:txBody>
      <dsp:txXfrm>
        <a:off x="2519232" y="545588"/>
        <a:ext cx="2043054" cy="1253692"/>
      </dsp:txXfrm>
    </dsp:sp>
    <dsp:sp modelId="{B19B9B92-0F28-6740-83EE-ED881178E314}">
      <dsp:nvSpPr>
        <dsp:cNvPr id="0" name=""/>
        <dsp:cNvSpPr/>
      </dsp:nvSpPr>
      <dsp:spPr>
        <a:xfrm>
          <a:off x="3153043" y="1799281"/>
          <a:ext cx="2785983" cy="2785983"/>
        </a:xfrm>
        <a:prstGeom prst="ellipse">
          <a:avLst/>
        </a:prstGeom>
        <a:solidFill>
          <a:schemeClr val="accent5">
            <a:alpha val="50000"/>
            <a:hueOff val="7693906"/>
            <a:satOff val="-2748"/>
            <a:lumOff val="4412"/>
            <a:alphaOff val="0"/>
          </a:schemeClr>
        </a:solidFill>
        <a:ln>
          <a:noFill/>
        </a:ln>
        <a:effectLst/>
        <a:scene3d>
          <a:camera prst="isometricOffAxis2Left" zoom="91000"/>
          <a:lightRig rig="threePt" dir="t">
            <a:rot lat="0" lon="0" rev="20640000"/>
          </a:lightRig>
        </a:scene3d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Sistemi di Monitoraggio</a:t>
          </a:r>
          <a:endParaRPr lang="it-IT" sz="2200" kern="1200" dirty="0"/>
        </a:p>
      </dsp:txBody>
      <dsp:txXfrm>
        <a:off x="4005090" y="2518993"/>
        <a:ext cx="1671590" cy="1532290"/>
      </dsp:txXfrm>
    </dsp:sp>
    <dsp:sp modelId="{E952785E-2783-7D4F-9A93-229A40EBDD79}">
      <dsp:nvSpPr>
        <dsp:cNvPr id="0" name=""/>
        <dsp:cNvSpPr/>
      </dsp:nvSpPr>
      <dsp:spPr>
        <a:xfrm>
          <a:off x="1142492" y="1799281"/>
          <a:ext cx="2785983" cy="2785983"/>
        </a:xfrm>
        <a:prstGeom prst="ellipse">
          <a:avLst/>
        </a:prstGeom>
        <a:solidFill>
          <a:schemeClr val="accent5">
            <a:alpha val="50000"/>
            <a:hueOff val="15387812"/>
            <a:satOff val="-5496"/>
            <a:lumOff val="8825"/>
            <a:alphaOff val="0"/>
          </a:schemeClr>
        </a:solidFill>
        <a:ln>
          <a:noFill/>
        </a:ln>
        <a:effectLst/>
        <a:scene3d>
          <a:camera prst="isometricOffAxis2Left" zoom="91000"/>
          <a:lightRig rig="threePt" dir="t">
            <a:rot lat="0" lon="0" rev="20640000"/>
          </a:lightRig>
        </a:scene3d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Test di Laboratorio </a:t>
          </a:r>
          <a:endParaRPr lang="it-IT" sz="2200" kern="1200" dirty="0"/>
        </a:p>
      </dsp:txBody>
      <dsp:txXfrm>
        <a:off x="1404839" y="2518993"/>
        <a:ext cx="1671590" cy="1532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1558E-0EC4-0648-BCD6-D2766A1C7A96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BA59-B587-864C-BBBC-37D8072FFF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564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45215-6B2A-B348-81F0-3B930AFB173C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5292A-A9D2-284F-8AC5-6D069C10B9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71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292A-A9D2-284F-8AC5-6D069C10B9F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3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74093-E727-2C46-869A-029C5DA8A2B7}" type="slidenum">
              <a:rPr lang="en-GB"/>
              <a:pPr/>
              <a:t>19</a:t>
            </a:fld>
            <a:endParaRPr lang="en-GB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773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D0789-7940-2240-95CA-582F677BB9F2}" type="slidenum">
              <a:rPr lang="en-GB"/>
              <a:pPr/>
              <a:t>20</a:t>
            </a:fld>
            <a:endParaRPr lang="en-GB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88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1E165F-6739-504E-8456-FE11690B268D}" type="slidenum">
              <a:rPr lang="en-GB"/>
              <a:pPr/>
              <a:t>21</a:t>
            </a:fld>
            <a:endParaRPr lang="en-GB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32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64D5B-63B0-0B47-B2EA-B949F445C1CB}" type="slidenum">
              <a:rPr lang="en-GB"/>
              <a:pPr/>
              <a:t>22</a:t>
            </a:fld>
            <a:endParaRPr lang="en-GB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87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D68CEC-8DF7-9747-9042-6D8B4762E133}" type="slidenum">
              <a:rPr lang="en-GB"/>
              <a:pPr/>
              <a:t>23</a:t>
            </a:fld>
            <a:endParaRPr lang="en-GB"/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690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130083-1B0B-DE44-912C-40BCF06A6F29}" type="slidenum">
              <a:rPr lang="en-GB"/>
              <a:pPr/>
              <a:t>24</a:t>
            </a:fld>
            <a:endParaRPr lang="en-GB"/>
          </a:p>
        </p:txBody>
      </p:sp>
      <p:sp>
        <p:nvSpPr>
          <p:cNvPr id="80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672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…un pò di mare primordiale in tutti noi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292A-A9D2-284F-8AC5-6D069C10B9F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76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CC57E-0CD9-104E-A9DE-0DE4798E26FA}" type="slidenum">
              <a:rPr lang="en-GB"/>
              <a:pPr/>
              <a:t>12</a:t>
            </a:fld>
            <a:endParaRPr lang="en-GB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E7BFD0-A937-6F4D-A163-0E4897F4FAF2}" type="slidenum">
              <a:rPr lang="en-GB"/>
              <a:pPr/>
              <a:t>13</a:t>
            </a:fld>
            <a:endParaRPr lang="en-GB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158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4BB621-8F44-7747-8972-13FB3B54C24C}" type="slidenum">
              <a:rPr lang="en-GB"/>
              <a:pPr/>
              <a:t>14</a:t>
            </a:fld>
            <a:endParaRPr lang="en-GB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27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79C32-DDA5-9B43-AADA-0964AAB6137E}" type="slidenum">
              <a:rPr lang="en-GB"/>
              <a:pPr/>
              <a:t>15</a:t>
            </a:fld>
            <a:endParaRPr lang="en-GB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720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ECAD0A-1716-9C4F-B2DB-48B14CBBB374}" type="slidenum">
              <a:rPr lang="en-GB"/>
              <a:pPr/>
              <a:t>16</a:t>
            </a:fld>
            <a:endParaRPr lang="en-GB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56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4C5316-FB5F-7746-8AF9-898A964D1AD3}" type="slidenum">
              <a:rPr lang="en-GB"/>
              <a:pPr/>
              <a:t>17</a:t>
            </a:fld>
            <a:endParaRPr lang="en-GB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589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D7996-0C4F-694E-8134-141CDB8855ED}" type="slidenum">
              <a:rPr lang="en-GB"/>
              <a:pPr/>
              <a:t>18</a:t>
            </a:fld>
            <a:endParaRPr lang="en-GB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4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0259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55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223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6403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1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8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02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504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60174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1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61372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39524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05861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7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20228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026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31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5CADC6A-24D3-954F-8BBB-9FD853C28883}" type="datetimeFigureOut">
              <a:rPr lang="it-IT" smtClean="0"/>
              <a:pPr/>
              <a:t>13/03/2017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7AFB0-7ED6-E04D-8211-35DBCE60A4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5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294" r:id="rId12"/>
    <p:sldLayoutId id="2147484295" r:id="rId13"/>
    <p:sldLayoutId id="2147484296" r:id="rId14"/>
    <p:sldLayoutId id="2147484297" r:id="rId15"/>
    <p:sldLayoutId id="2147484298" r:id="rId16"/>
    <p:sldLayoutId id="214748429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gan+fluid+responsiveness+children" TargetMode="External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5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google.it/url?sa=i&amp;rct=j&amp;q=&amp;esrc=s&amp;source=images&amp;cd=&amp;cad=rja&amp;uact=8&amp;ved=0ahUKEwjC0KHCl9PSAhUIRhQKHcduAQoQjRwIBw&amp;url=http://www.ern.es/hospitalaria/vitulia.html&amp;bvm=bv.149397726,d.d24&amp;psig=AFQjCNEsPTcovuFFpe-QIyuwWTN0rhOC-A&amp;ust=148948424011732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hyperlink" Target="http://www.google.it/url?sa=i&amp;rct=j&amp;q=&amp;esrc=s&amp;source=images&amp;cd=&amp;cad=rja&amp;uact=8&amp;ved=0ahUKEwjt-6PDmdPSAhUBkBQKHY4WDTEQjRwIBw&amp;url=http://www.infermieristicamente.it/articolo/5202/sistemi-infusionali--somministrazione-di-farmaci-per-via-endovenosa-caratteristiche-della-terapia-infusionale/&amp;bvm=bv.149397726,d.d24&amp;psig=AFQjCNEDfx0wH6KEK-UXiMfETuOY1CCiCw&amp;ust=1489484795837365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1012" y="1246358"/>
            <a:ext cx="8689976" cy="2509213"/>
          </a:xfrm>
        </p:spPr>
        <p:txBody>
          <a:bodyPr>
            <a:noAutofit/>
          </a:bodyPr>
          <a:lstStyle/>
          <a:p>
            <a:r>
              <a:rPr lang="it-IT" b="1" dirty="0" smtClean="0"/>
              <a:t>Un approccio razionale a fluidi </a:t>
            </a:r>
            <a:r>
              <a:rPr lang="it-IT" b="1" smtClean="0"/>
              <a:t>e volumi</a:t>
            </a:r>
            <a:br>
              <a:rPr lang="it-IT" b="1" smtClean="0"/>
            </a:br>
            <a:endParaRPr lang="it-IT" b="1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>
          <a:xfrm>
            <a:off x="978126" y="3437760"/>
            <a:ext cx="8689976" cy="2122714"/>
          </a:xfrm>
        </p:spPr>
        <p:txBody>
          <a:bodyPr>
            <a:normAutofit/>
          </a:bodyPr>
          <a:lstStyle/>
          <a:p>
            <a:r>
              <a:rPr lang="it-IT" sz="3600" b="1" u="sng" cap="none" dirty="0" smtClean="0">
                <a:solidFill>
                  <a:schemeClr val="accent2">
                    <a:lumMod val="75000"/>
                  </a:schemeClr>
                </a:solidFill>
              </a:rPr>
              <a:t>Simonetta Tesoro</a:t>
            </a:r>
          </a:p>
          <a:p>
            <a:pPr>
              <a:spcBef>
                <a:spcPts val="0"/>
              </a:spcBef>
            </a:pPr>
            <a:r>
              <a:rPr lang="it-IT" sz="1800" i="1" cap="none" dirty="0" smtClean="0">
                <a:solidFill>
                  <a:schemeClr val="tx1"/>
                </a:solidFill>
              </a:rPr>
              <a:t>Università degli Studi di Perugia</a:t>
            </a:r>
          </a:p>
          <a:p>
            <a:pPr>
              <a:spcBef>
                <a:spcPts val="0"/>
              </a:spcBef>
            </a:pPr>
            <a:r>
              <a:rPr lang="it-IT" sz="1800" i="1" cap="none" dirty="0" smtClean="0">
                <a:solidFill>
                  <a:schemeClr val="tx1"/>
                </a:solidFill>
              </a:rPr>
              <a:t>Sezione di Anestesia, Analgesia e Terapia Intensiva</a:t>
            </a:r>
          </a:p>
          <a:p>
            <a:pPr>
              <a:spcBef>
                <a:spcPts val="0"/>
              </a:spcBef>
            </a:pPr>
            <a:r>
              <a:rPr lang="it-IT" sz="1800" i="1" cap="none" dirty="0" smtClean="0">
                <a:solidFill>
                  <a:schemeClr val="tx1"/>
                </a:solidFill>
              </a:rPr>
              <a:t>Azienda Ospedaliera di Perugia</a:t>
            </a:r>
          </a:p>
          <a:p>
            <a:pPr>
              <a:spcBef>
                <a:spcPts val="0"/>
              </a:spcBef>
            </a:pPr>
            <a:r>
              <a:rPr lang="it-IT" sz="1800" i="1" cap="none" dirty="0" smtClean="0">
                <a:solidFill>
                  <a:schemeClr val="tx1"/>
                </a:solidFill>
              </a:rPr>
              <a:t>SS Anestesia per il Dipartimento Materno Infantile</a:t>
            </a:r>
          </a:p>
        </p:txBody>
      </p:sp>
      <p:pic>
        <p:nvPicPr>
          <p:cNvPr id="7" name="Picture 6" descr="C:\Users\Utente\Desktop\Ipertermia Maligna\Immagini Ipertermia\unipg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571832"/>
            <a:ext cx="724344" cy="7118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C:\Users\Utente\Desktop\Ipertermia Maligna\Immagini Ipertermia\az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3571" y="3682489"/>
            <a:ext cx="987286" cy="49050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225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sultati immagini per contenuto acqua corpo um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5" y="2214694"/>
            <a:ext cx="3698614" cy="24384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is-IS" sz="6600" b="1" i="1" cap="none" dirty="0" smtClean="0">
                <a:solidFill>
                  <a:schemeClr val="accent2">
                    <a:lumMod val="75000"/>
                  </a:schemeClr>
                </a:solidFill>
              </a:rPr>
              <a:t>…Chi idratiamo</a:t>
            </a:r>
            <a:endParaRPr lang="it-IT" sz="6600" b="1" i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57" y="2214694"/>
            <a:ext cx="6717112" cy="37783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44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sultati immagini per fetus neonate water 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3" y="117020"/>
            <a:ext cx="8886372" cy="666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651171" y="62048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Farmaci e fluidi</a:t>
            </a:r>
            <a:endParaRPr lang="it-IT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6651171" y="2204720"/>
            <a:ext cx="74749" cy="371856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4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Fluid compartments</a:t>
            </a:r>
          </a:p>
        </p:txBody>
      </p:sp>
      <p:sp>
        <p:nvSpPr>
          <p:cNvPr id="408579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3522134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8581" name="Rectangle 5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8582" name="Text Box 6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</p:spTree>
    <p:extLst>
      <p:ext uri="{BB962C8B-B14F-4D97-AF65-F5344CB8AC3E}">
        <p14:creationId xmlns:p14="http://schemas.microsoft.com/office/powerpoint/2010/main" val="12723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Fluid compartments</a:t>
            </a:r>
          </a:p>
        </p:txBody>
      </p:sp>
      <p:sp>
        <p:nvSpPr>
          <p:cNvPr id="409603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06" name="Text Box 6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  <p:sp>
        <p:nvSpPr>
          <p:cNvPr id="409607" name="AutoShape 7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09" name="Text Box 9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09610" name="Text Box 10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09611" name="Text Box 11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5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Fluid compartments</a:t>
            </a:r>
          </a:p>
        </p:txBody>
      </p:sp>
      <p:sp>
        <p:nvSpPr>
          <p:cNvPr id="412675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2676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2677" name="Rectangle 5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  <p:sp>
        <p:nvSpPr>
          <p:cNvPr id="412679" name="AutoShape 7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2680" name="Text Box 8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2681" name="Text Box 9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2682" name="Text Box 10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2683" name="Line 11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4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69193" y="49377"/>
            <a:ext cx="10364451" cy="1596177"/>
          </a:xfrm>
        </p:spPr>
        <p:txBody>
          <a:bodyPr/>
          <a:lstStyle/>
          <a:p>
            <a:r>
              <a:rPr lang="en-GB"/>
              <a:t>Fluid compartments</a:t>
            </a:r>
          </a:p>
        </p:txBody>
      </p:sp>
      <p:sp>
        <p:nvSpPr>
          <p:cNvPr id="413699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3701" name="Rectangle 5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3702" name="Text Box 6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  <p:sp>
        <p:nvSpPr>
          <p:cNvPr id="413703" name="AutoShape 7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3704" name="Text Box 8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3705" name="Text Box 9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3706" name="Text Box 10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3707" name="Line 11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1182254" y="1544286"/>
            <a:ext cx="9725891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/>
              <a:t>Capillary </a:t>
            </a:r>
            <a:r>
              <a:rPr lang="en-GB" sz="2800" dirty="0" smtClean="0"/>
              <a:t>Membrane: the Gateway to </a:t>
            </a:r>
            <a:r>
              <a:rPr lang="en-GB" sz="2800" smtClean="0"/>
              <a:t>the Interstitial Space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4636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Fluid compartments</a:t>
            </a:r>
          </a:p>
        </p:txBody>
      </p:sp>
      <p:sp>
        <p:nvSpPr>
          <p:cNvPr id="410627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628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53975">
            <a:solidFill>
              <a:srgbClr val="000000"/>
            </a:solidFill>
            <a:prstDash val="dashDot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  <p:sp>
        <p:nvSpPr>
          <p:cNvPr id="410631" name="AutoShape 7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632" name="Text Box 8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0633" name="Text Box 9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0634" name="Text Box 10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0635" name="Line 11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636" name="Text Box 12"/>
          <p:cNvSpPr txBox="1">
            <a:spLocks noChangeArrowheads="1"/>
          </p:cNvSpPr>
          <p:nvPr/>
        </p:nvSpPr>
        <p:spPr bwMode="auto">
          <a:xfrm>
            <a:off x="2810937" y="1543054"/>
            <a:ext cx="1744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Capillary Membrane</a:t>
            </a:r>
          </a:p>
        </p:txBody>
      </p:sp>
    </p:spTree>
    <p:extLst>
      <p:ext uri="{BB962C8B-B14F-4D97-AF65-F5344CB8AC3E}">
        <p14:creationId xmlns:p14="http://schemas.microsoft.com/office/powerpoint/2010/main" val="6738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Fluid compartments</a:t>
            </a:r>
          </a:p>
        </p:txBody>
      </p:sp>
      <p:sp>
        <p:nvSpPr>
          <p:cNvPr id="411651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1652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53975">
            <a:solidFill>
              <a:srgbClr val="000000"/>
            </a:solidFill>
            <a:prstDash val="dashDot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  <p:sp>
        <p:nvSpPr>
          <p:cNvPr id="411655" name="AutoShape 7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1657" name="Text Box 9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1658" name="Text Box 10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1660" name="Text Box 12"/>
          <p:cNvSpPr txBox="1">
            <a:spLocks noChangeArrowheads="1"/>
          </p:cNvSpPr>
          <p:nvPr/>
        </p:nvSpPr>
        <p:spPr bwMode="auto">
          <a:xfrm>
            <a:off x="2810937" y="1543054"/>
            <a:ext cx="1744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Capillary Membrane</a:t>
            </a:r>
          </a:p>
        </p:txBody>
      </p:sp>
      <p:sp>
        <p:nvSpPr>
          <p:cNvPr id="411661" name="Text Box 13"/>
          <p:cNvSpPr txBox="1">
            <a:spLocks noChangeArrowheads="1"/>
          </p:cNvSpPr>
          <p:nvPr/>
        </p:nvSpPr>
        <p:spPr bwMode="auto">
          <a:xfrm>
            <a:off x="6011333" y="192405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Cell Membrane</a:t>
            </a:r>
          </a:p>
        </p:txBody>
      </p:sp>
    </p:spTree>
    <p:extLst>
      <p:ext uri="{BB962C8B-B14F-4D97-AF65-F5344CB8AC3E}">
        <p14:creationId xmlns:p14="http://schemas.microsoft.com/office/powerpoint/2010/main" val="14377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7533" y="361950"/>
            <a:ext cx="7772400" cy="1143000"/>
          </a:xfrm>
        </p:spPr>
        <p:txBody>
          <a:bodyPr/>
          <a:lstStyle/>
          <a:p>
            <a:r>
              <a:rPr lang="en-GB"/>
              <a:t>Colloid osmotic pressure</a:t>
            </a:r>
          </a:p>
        </p:txBody>
      </p:sp>
      <p:sp>
        <p:nvSpPr>
          <p:cNvPr id="419843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844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845" name="AutoShape 5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846" name="Text Box 6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9847" name="Text Box 7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9848" name="Text Box 8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9849" name="Line 9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850" name="Text Box 10"/>
          <p:cNvSpPr txBox="1">
            <a:spLocks noChangeArrowheads="1"/>
          </p:cNvSpPr>
          <p:nvPr/>
        </p:nvSpPr>
        <p:spPr bwMode="auto">
          <a:xfrm>
            <a:off x="2810937" y="1543054"/>
            <a:ext cx="1744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Capillary Membrane</a:t>
            </a:r>
          </a:p>
        </p:txBody>
      </p:sp>
      <p:sp>
        <p:nvSpPr>
          <p:cNvPr id="419851" name="Text Box 11"/>
          <p:cNvSpPr txBox="1">
            <a:spLocks noChangeArrowheads="1"/>
          </p:cNvSpPr>
          <p:nvPr/>
        </p:nvSpPr>
        <p:spPr bwMode="auto">
          <a:xfrm>
            <a:off x="5604937" y="1695450"/>
            <a:ext cx="4385733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Capillary membrane freely permeable to water and electrolytes but not to large molecules such as proteins (albumin). </a:t>
            </a:r>
          </a:p>
          <a:p>
            <a:pPr>
              <a:spcBef>
                <a:spcPct val="5000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7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7533" y="361950"/>
            <a:ext cx="7772400" cy="1143000"/>
          </a:xfrm>
        </p:spPr>
        <p:txBody>
          <a:bodyPr/>
          <a:lstStyle/>
          <a:p>
            <a:r>
              <a:rPr lang="en-GB"/>
              <a:t>Colloid osmotic pressure</a:t>
            </a:r>
          </a:p>
        </p:txBody>
      </p:sp>
      <p:sp>
        <p:nvSpPr>
          <p:cNvPr id="414723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4727" name="AutoShape 7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4728" name="Text Box 8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4731" name="Line 11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4732" name="Text Box 12"/>
          <p:cNvSpPr txBox="1">
            <a:spLocks noChangeArrowheads="1"/>
          </p:cNvSpPr>
          <p:nvPr/>
        </p:nvSpPr>
        <p:spPr bwMode="auto">
          <a:xfrm>
            <a:off x="2810937" y="1543054"/>
            <a:ext cx="1744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Capillary Membrane</a:t>
            </a:r>
          </a:p>
        </p:txBody>
      </p:sp>
      <p:sp>
        <p:nvSpPr>
          <p:cNvPr id="414734" name="Text Box 14"/>
          <p:cNvSpPr txBox="1">
            <a:spLocks noChangeArrowheads="1"/>
          </p:cNvSpPr>
          <p:nvPr/>
        </p:nvSpPr>
        <p:spPr bwMode="auto">
          <a:xfrm>
            <a:off x="5604937" y="1716974"/>
            <a:ext cx="4385733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Capillary membrane freely permeable to water and electrolytes but not to large molecules such as proteins (albumin). </a:t>
            </a:r>
          </a:p>
          <a:p>
            <a:pPr>
              <a:spcBef>
                <a:spcPct val="50000"/>
              </a:spcBef>
            </a:pPr>
            <a:endParaRPr lang="en-GB" dirty="0"/>
          </a:p>
        </p:txBody>
      </p:sp>
      <p:sp>
        <p:nvSpPr>
          <p:cNvPr id="414735" name="Oval 15"/>
          <p:cNvSpPr>
            <a:spLocks noChangeArrowheads="1"/>
          </p:cNvSpPr>
          <p:nvPr/>
        </p:nvSpPr>
        <p:spPr bwMode="auto">
          <a:xfrm>
            <a:off x="3064934" y="266700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414736" name="Oval 16"/>
          <p:cNvSpPr>
            <a:spLocks noChangeArrowheads="1"/>
          </p:cNvSpPr>
          <p:nvPr/>
        </p:nvSpPr>
        <p:spPr bwMode="auto">
          <a:xfrm>
            <a:off x="3285069" y="308610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4737" name="Oval 17"/>
          <p:cNvSpPr>
            <a:spLocks noChangeArrowheads="1"/>
          </p:cNvSpPr>
          <p:nvPr/>
        </p:nvSpPr>
        <p:spPr bwMode="auto">
          <a:xfrm>
            <a:off x="9209701" y="23812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4738" name="Oval 18"/>
          <p:cNvSpPr>
            <a:spLocks noChangeArrowheads="1"/>
          </p:cNvSpPr>
          <p:nvPr/>
        </p:nvSpPr>
        <p:spPr bwMode="auto">
          <a:xfrm>
            <a:off x="3132669" y="4831346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4739" name="Oval 19"/>
          <p:cNvSpPr>
            <a:spLocks noChangeArrowheads="1"/>
          </p:cNvSpPr>
          <p:nvPr/>
        </p:nvSpPr>
        <p:spPr bwMode="auto">
          <a:xfrm>
            <a:off x="3200401" y="51625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4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4800" b="1" cap="none" dirty="0" smtClean="0">
                <a:solidFill>
                  <a:schemeClr val="accent2">
                    <a:lumMod val="75000"/>
                  </a:schemeClr>
                </a:solidFill>
                <a:ea typeface="Apple Chancery" charset="0"/>
                <a:cs typeface="Apple Chancery" charset="0"/>
              </a:rPr>
              <a:t>Body Fluid</a:t>
            </a:r>
            <a:endParaRPr lang="it-IT" sz="48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it-IT" cap="none" dirty="0" smtClean="0">
              <a:latin typeface="Apple Chancery" charset="0"/>
              <a:ea typeface="Apple Chancery" charset="0"/>
              <a:cs typeface="Apple Chancery" charset="0"/>
            </a:endParaRPr>
          </a:p>
          <a:p>
            <a:pPr marL="0" indent="0" algn="ctr">
              <a:buNone/>
            </a:pPr>
            <a:r>
              <a:rPr lang="is-IS" sz="4400" b="1" cap="none" dirty="0">
                <a:latin typeface="Apple Chancery" charset="0"/>
                <a:ea typeface="Apple Chancery" charset="0"/>
                <a:cs typeface="Apple Chancery" charset="0"/>
              </a:rPr>
              <a:t>“Bit of primeval sea within us all”</a:t>
            </a:r>
            <a:endParaRPr lang="it-IT" sz="4400" b="1" cap="none" dirty="0">
              <a:latin typeface="Apple Chancery" charset="0"/>
              <a:ea typeface="Apple Chancery" charset="0"/>
              <a:cs typeface="Apple Chancery" charset="0"/>
            </a:endParaRPr>
          </a:p>
          <a:p>
            <a:pPr marL="0" indent="0" algn="ctr">
              <a:buNone/>
            </a:pPr>
            <a:endParaRPr lang="it-IT" cap="none" dirty="0">
              <a:latin typeface="Apple Chancery" charset="0"/>
              <a:ea typeface="Apple Chancery" charset="0"/>
              <a:cs typeface="Apple Chancery" charset="0"/>
            </a:endParaRPr>
          </a:p>
          <a:p>
            <a:pPr marL="0" indent="0" algn="ctr">
              <a:buNone/>
            </a:pPr>
            <a:r>
              <a:rPr lang="it-IT" sz="2800" cap="none" dirty="0" smtClean="0">
                <a:latin typeface="Apple Chancery" charset="0"/>
                <a:ea typeface="Apple Chancery" charset="0"/>
                <a:cs typeface="Apple Chancery" charset="0"/>
              </a:rPr>
              <a:t>1879,Claude Bernard</a:t>
            </a:r>
            <a:endParaRPr lang="it-IT" sz="2800" cap="none" dirty="0"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7533" y="361950"/>
            <a:ext cx="7772400" cy="1143000"/>
          </a:xfrm>
        </p:spPr>
        <p:txBody>
          <a:bodyPr/>
          <a:lstStyle/>
          <a:p>
            <a:r>
              <a:rPr lang="en-GB"/>
              <a:t>Colloid osmotic pressure</a:t>
            </a:r>
          </a:p>
        </p:txBody>
      </p:sp>
      <p:sp>
        <p:nvSpPr>
          <p:cNvPr id="415747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49" name="AutoShape 5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50" name="Text Box 6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5752" name="Text Box 8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5753" name="Line 9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54" name="Text Box 10"/>
          <p:cNvSpPr txBox="1">
            <a:spLocks noChangeArrowheads="1"/>
          </p:cNvSpPr>
          <p:nvPr/>
        </p:nvSpPr>
        <p:spPr bwMode="auto">
          <a:xfrm>
            <a:off x="2810937" y="1543054"/>
            <a:ext cx="1744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Capillary Membrane</a:t>
            </a:r>
          </a:p>
        </p:txBody>
      </p:sp>
      <p:sp>
        <p:nvSpPr>
          <p:cNvPr id="415755" name="Text Box 11"/>
          <p:cNvSpPr txBox="1">
            <a:spLocks noChangeArrowheads="1"/>
          </p:cNvSpPr>
          <p:nvPr/>
        </p:nvSpPr>
        <p:spPr bwMode="auto">
          <a:xfrm>
            <a:off x="5604937" y="1695451"/>
            <a:ext cx="438573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Capillary membrane freely permeable to water and electrolytes but not to large molecules such as proteins (albumin). </a:t>
            </a:r>
          </a:p>
          <a:p>
            <a:pPr>
              <a:spcBef>
                <a:spcPct val="50000"/>
              </a:spcBef>
            </a:pPr>
            <a:r>
              <a:rPr lang="en-GB" dirty="0"/>
              <a:t>The albumin on the plasma side gives rise to a colloid osmotic pressure gradient favouring movement of water into the plasma</a:t>
            </a:r>
          </a:p>
          <a:p>
            <a:pPr>
              <a:spcBef>
                <a:spcPct val="50000"/>
              </a:spcBef>
            </a:pPr>
            <a:endParaRPr lang="en-GB" dirty="0"/>
          </a:p>
        </p:txBody>
      </p:sp>
      <p:sp>
        <p:nvSpPr>
          <p:cNvPr id="415756" name="Oval 12"/>
          <p:cNvSpPr>
            <a:spLocks noChangeArrowheads="1"/>
          </p:cNvSpPr>
          <p:nvPr/>
        </p:nvSpPr>
        <p:spPr bwMode="auto">
          <a:xfrm>
            <a:off x="3064934" y="266700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415757" name="Oval 13"/>
          <p:cNvSpPr>
            <a:spLocks noChangeArrowheads="1"/>
          </p:cNvSpPr>
          <p:nvPr/>
        </p:nvSpPr>
        <p:spPr bwMode="auto">
          <a:xfrm>
            <a:off x="3285069" y="308610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58" name="Oval 14"/>
          <p:cNvSpPr>
            <a:spLocks noChangeArrowheads="1"/>
          </p:cNvSpPr>
          <p:nvPr/>
        </p:nvSpPr>
        <p:spPr bwMode="auto">
          <a:xfrm>
            <a:off x="3031069" y="33337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59" name="Oval 15"/>
          <p:cNvSpPr>
            <a:spLocks noChangeArrowheads="1"/>
          </p:cNvSpPr>
          <p:nvPr/>
        </p:nvSpPr>
        <p:spPr bwMode="auto">
          <a:xfrm>
            <a:off x="3132669" y="49339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60" name="Oval 16"/>
          <p:cNvSpPr>
            <a:spLocks noChangeArrowheads="1"/>
          </p:cNvSpPr>
          <p:nvPr/>
        </p:nvSpPr>
        <p:spPr bwMode="auto">
          <a:xfrm>
            <a:off x="3200401" y="51625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61" name="Oval 17"/>
          <p:cNvSpPr>
            <a:spLocks noChangeArrowheads="1"/>
          </p:cNvSpPr>
          <p:nvPr/>
        </p:nvSpPr>
        <p:spPr bwMode="auto">
          <a:xfrm flipV="1">
            <a:off x="9241776" y="2376626"/>
            <a:ext cx="322919" cy="19975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62" name="Text Box 18"/>
          <p:cNvSpPr txBox="1">
            <a:spLocks noChangeArrowheads="1"/>
          </p:cNvSpPr>
          <p:nvPr/>
        </p:nvSpPr>
        <p:spPr bwMode="auto">
          <a:xfrm>
            <a:off x="3860801" y="34480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15763" name="Line 19"/>
          <p:cNvSpPr>
            <a:spLocks noChangeShapeType="1"/>
          </p:cNvSpPr>
          <p:nvPr/>
        </p:nvSpPr>
        <p:spPr bwMode="auto">
          <a:xfrm flipH="1">
            <a:off x="3302002" y="36004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5764" name="Text Box 20"/>
          <p:cNvSpPr txBox="1">
            <a:spLocks noChangeArrowheads="1"/>
          </p:cNvSpPr>
          <p:nvPr/>
        </p:nvSpPr>
        <p:spPr bwMode="auto">
          <a:xfrm>
            <a:off x="3860801" y="461010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15765" name="Line 21"/>
          <p:cNvSpPr>
            <a:spLocks noChangeShapeType="1"/>
          </p:cNvSpPr>
          <p:nvPr/>
        </p:nvSpPr>
        <p:spPr bwMode="auto">
          <a:xfrm flipH="1">
            <a:off x="3302002" y="476250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15" name="AutoShape 23"/>
          <p:cNvSpPr>
            <a:spLocks noChangeArrowheads="1"/>
          </p:cNvSpPr>
          <p:nvPr/>
        </p:nvSpPr>
        <p:spPr bwMode="auto">
          <a:xfrm>
            <a:off x="1676402" y="4419600"/>
            <a:ext cx="1100667" cy="12954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7533" y="361950"/>
            <a:ext cx="7772400" cy="1143000"/>
          </a:xfrm>
        </p:spPr>
        <p:txBody>
          <a:bodyPr/>
          <a:lstStyle/>
          <a:p>
            <a:r>
              <a:rPr lang="en-GB"/>
              <a:t>Colloid osmotic pressure</a:t>
            </a:r>
          </a:p>
        </p:txBody>
      </p:sp>
      <p:sp>
        <p:nvSpPr>
          <p:cNvPr id="417795" name="Rectangle 3"/>
          <p:cNvSpPr>
            <a:spLocks noChangeArrowheads="1"/>
          </p:cNvSpPr>
          <p:nvPr/>
        </p:nvSpPr>
        <p:spPr bwMode="auto">
          <a:xfrm>
            <a:off x="2895602" y="2476500"/>
            <a:ext cx="643467" cy="3143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797" name="AutoShape 5"/>
          <p:cNvSpPr>
            <a:spLocks/>
          </p:cNvSpPr>
          <p:nvPr/>
        </p:nvSpPr>
        <p:spPr bwMode="auto">
          <a:xfrm rot="-16146954">
            <a:off x="3872885" y="4715143"/>
            <a:ext cx="303213" cy="2455333"/>
          </a:xfrm>
          <a:prstGeom prst="rightBrace">
            <a:avLst>
              <a:gd name="adj1" fmla="val 75916"/>
              <a:gd name="adj2" fmla="val 50343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798" name="Text Box 6"/>
          <p:cNvSpPr txBox="1">
            <a:spLocks noChangeArrowheads="1"/>
          </p:cNvSpPr>
          <p:nvPr/>
        </p:nvSpPr>
        <p:spPr bwMode="auto">
          <a:xfrm>
            <a:off x="3606800" y="615315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ECF</a:t>
            </a: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17800" name="Text Box 8"/>
          <p:cNvSpPr txBox="1">
            <a:spLocks noChangeArrowheads="1"/>
          </p:cNvSpPr>
          <p:nvPr/>
        </p:nvSpPr>
        <p:spPr bwMode="auto">
          <a:xfrm rot="-5380943">
            <a:off x="2146833" y="3606285"/>
            <a:ext cx="2149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Plasma</a:t>
            </a:r>
            <a:endParaRPr lang="en-GB"/>
          </a:p>
        </p:txBody>
      </p:sp>
      <p:sp>
        <p:nvSpPr>
          <p:cNvPr id="417801" name="Line 9"/>
          <p:cNvSpPr>
            <a:spLocks noChangeShapeType="1"/>
          </p:cNvSpPr>
          <p:nvPr/>
        </p:nvSpPr>
        <p:spPr bwMode="auto">
          <a:xfrm flipV="1">
            <a:off x="3539067" y="2209800"/>
            <a:ext cx="0" cy="369570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02" name="Text Box 10"/>
          <p:cNvSpPr txBox="1">
            <a:spLocks noChangeArrowheads="1"/>
          </p:cNvSpPr>
          <p:nvPr/>
        </p:nvSpPr>
        <p:spPr bwMode="auto">
          <a:xfrm>
            <a:off x="2810937" y="1543054"/>
            <a:ext cx="1744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Capillary Membrane</a:t>
            </a:r>
          </a:p>
        </p:txBody>
      </p:sp>
      <p:sp>
        <p:nvSpPr>
          <p:cNvPr id="417803" name="Text Box 11"/>
          <p:cNvSpPr txBox="1">
            <a:spLocks noChangeArrowheads="1"/>
          </p:cNvSpPr>
          <p:nvPr/>
        </p:nvSpPr>
        <p:spPr bwMode="auto">
          <a:xfrm>
            <a:off x="5664200" y="2479110"/>
            <a:ext cx="4385733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Capillary membrane freely permeable to water and electrolytes but not to large molecules such as proteins (albumin). </a:t>
            </a:r>
          </a:p>
          <a:p>
            <a:pPr>
              <a:spcBef>
                <a:spcPct val="50000"/>
              </a:spcBef>
            </a:pPr>
            <a:r>
              <a:rPr lang="en-GB" dirty="0"/>
              <a:t>The albumin on the plasma side gives rise to a colloid osmotic pressure gradient favouring movement of water into the </a:t>
            </a:r>
            <a:r>
              <a:rPr lang="en-GB" dirty="0" smtClean="0"/>
              <a:t>plasma</a:t>
            </a:r>
            <a:endParaRPr lang="en-GB" dirty="0"/>
          </a:p>
          <a:p>
            <a:pPr>
              <a:spcBef>
                <a:spcPct val="50000"/>
              </a:spcBef>
            </a:pPr>
            <a:r>
              <a:rPr lang="en-GB" dirty="0"/>
              <a:t>This is balanced out by the hydrostatic pressure </a:t>
            </a:r>
            <a:r>
              <a:rPr lang="en-GB" dirty="0" smtClean="0"/>
              <a:t>difference</a:t>
            </a:r>
          </a:p>
          <a:p>
            <a:pPr>
              <a:spcBef>
                <a:spcPct val="50000"/>
              </a:spcBef>
            </a:pPr>
            <a:endParaRPr lang="en-GB" dirty="0"/>
          </a:p>
        </p:txBody>
      </p:sp>
      <p:sp>
        <p:nvSpPr>
          <p:cNvPr id="417804" name="Oval 12"/>
          <p:cNvSpPr>
            <a:spLocks noChangeArrowheads="1"/>
          </p:cNvSpPr>
          <p:nvPr/>
        </p:nvSpPr>
        <p:spPr bwMode="auto">
          <a:xfrm>
            <a:off x="3064934" y="266700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417805" name="Oval 13"/>
          <p:cNvSpPr>
            <a:spLocks noChangeArrowheads="1"/>
          </p:cNvSpPr>
          <p:nvPr/>
        </p:nvSpPr>
        <p:spPr bwMode="auto">
          <a:xfrm>
            <a:off x="3285069" y="308610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06" name="Oval 14"/>
          <p:cNvSpPr>
            <a:spLocks noChangeArrowheads="1"/>
          </p:cNvSpPr>
          <p:nvPr/>
        </p:nvSpPr>
        <p:spPr bwMode="auto">
          <a:xfrm>
            <a:off x="3031069" y="33337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07" name="Oval 15"/>
          <p:cNvSpPr>
            <a:spLocks noChangeArrowheads="1"/>
          </p:cNvSpPr>
          <p:nvPr/>
        </p:nvSpPr>
        <p:spPr bwMode="auto">
          <a:xfrm>
            <a:off x="3132669" y="49339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08" name="Oval 16"/>
          <p:cNvSpPr>
            <a:spLocks noChangeArrowheads="1"/>
          </p:cNvSpPr>
          <p:nvPr/>
        </p:nvSpPr>
        <p:spPr bwMode="auto">
          <a:xfrm>
            <a:off x="3200401" y="5162550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09" name="Oval 17"/>
          <p:cNvSpPr>
            <a:spLocks noChangeArrowheads="1"/>
          </p:cNvSpPr>
          <p:nvPr/>
        </p:nvSpPr>
        <p:spPr bwMode="auto">
          <a:xfrm>
            <a:off x="9739618" y="3145848"/>
            <a:ext cx="270933" cy="190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10" name="Text Box 18"/>
          <p:cNvSpPr txBox="1">
            <a:spLocks noChangeArrowheads="1"/>
          </p:cNvSpPr>
          <p:nvPr/>
        </p:nvSpPr>
        <p:spPr bwMode="auto">
          <a:xfrm>
            <a:off x="3860801" y="34480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17811" name="Line 19"/>
          <p:cNvSpPr>
            <a:spLocks noChangeShapeType="1"/>
          </p:cNvSpPr>
          <p:nvPr/>
        </p:nvSpPr>
        <p:spPr bwMode="auto">
          <a:xfrm flipH="1">
            <a:off x="3302002" y="36004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12" name="Text Box 20"/>
          <p:cNvSpPr txBox="1">
            <a:spLocks noChangeArrowheads="1"/>
          </p:cNvSpPr>
          <p:nvPr/>
        </p:nvSpPr>
        <p:spPr bwMode="auto">
          <a:xfrm>
            <a:off x="3860801" y="461010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17813" name="Line 21"/>
          <p:cNvSpPr>
            <a:spLocks noChangeShapeType="1"/>
          </p:cNvSpPr>
          <p:nvPr/>
        </p:nvSpPr>
        <p:spPr bwMode="auto">
          <a:xfrm flipH="1">
            <a:off x="3302002" y="476250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14" name="Text Box 22"/>
          <p:cNvSpPr txBox="1">
            <a:spLocks noChangeArrowheads="1"/>
          </p:cNvSpPr>
          <p:nvPr/>
        </p:nvSpPr>
        <p:spPr bwMode="auto">
          <a:xfrm>
            <a:off x="1693333" y="4648200"/>
            <a:ext cx="116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120/80</a:t>
            </a:r>
            <a:endParaRPr lang="en-GB" dirty="0"/>
          </a:p>
        </p:txBody>
      </p:sp>
      <p:cxnSp>
        <p:nvCxnSpPr>
          <p:cNvPr id="417816" name="AutoShape 24"/>
          <p:cNvCxnSpPr>
            <a:cxnSpLocks noChangeShapeType="1"/>
            <a:stCxn id="417815" idx="3"/>
            <a:endCxn id="417795" idx="2"/>
          </p:cNvCxnSpPr>
          <p:nvPr/>
        </p:nvCxnSpPr>
        <p:spPr bwMode="auto">
          <a:xfrm>
            <a:off x="2627491" y="5067300"/>
            <a:ext cx="589844" cy="552450"/>
          </a:xfrm>
          <a:prstGeom prst="curvedConnector4">
            <a:avLst>
              <a:gd name="adj1" fmla="val 35407"/>
              <a:gd name="adj2" fmla="val 141380"/>
            </a:avLst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7817" name="Text Box 25"/>
          <p:cNvSpPr txBox="1">
            <a:spLocks noChangeArrowheads="1"/>
          </p:cNvSpPr>
          <p:nvPr/>
        </p:nvSpPr>
        <p:spPr bwMode="auto">
          <a:xfrm>
            <a:off x="2878669" y="52768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17818" name="Line 26"/>
          <p:cNvSpPr>
            <a:spLocks noChangeShapeType="1"/>
          </p:cNvSpPr>
          <p:nvPr/>
        </p:nvSpPr>
        <p:spPr bwMode="auto">
          <a:xfrm flipH="1">
            <a:off x="3318934" y="54673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19" name="Text Box 27"/>
          <p:cNvSpPr txBox="1">
            <a:spLocks noChangeArrowheads="1"/>
          </p:cNvSpPr>
          <p:nvPr/>
        </p:nvSpPr>
        <p:spPr bwMode="auto">
          <a:xfrm>
            <a:off x="2929469" y="28003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17820" name="Line 28"/>
          <p:cNvSpPr>
            <a:spLocks noChangeShapeType="1"/>
          </p:cNvSpPr>
          <p:nvPr/>
        </p:nvSpPr>
        <p:spPr bwMode="auto">
          <a:xfrm flipH="1">
            <a:off x="3369734" y="29908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7821" name="AutoShape 29"/>
          <p:cNvSpPr>
            <a:spLocks noChangeArrowheads="1"/>
          </p:cNvSpPr>
          <p:nvPr/>
        </p:nvSpPr>
        <p:spPr bwMode="auto">
          <a:xfrm>
            <a:off x="10010551" y="4610100"/>
            <a:ext cx="728133" cy="7429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4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84" name="Rectangle 20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 Membrane</a:t>
            </a:r>
          </a:p>
        </p:txBody>
      </p:sp>
      <p:sp>
        <p:nvSpPr>
          <p:cNvPr id="420869" name="Rectangle 5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53975">
            <a:solidFill>
              <a:srgbClr val="000000"/>
            </a:solidFill>
            <a:prstDash val="dashDot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0870" name="Text Box 6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  <p:sp>
        <p:nvSpPr>
          <p:cNvPr id="420877" name="Text Box 13"/>
          <p:cNvSpPr txBox="1">
            <a:spLocks noChangeArrowheads="1"/>
          </p:cNvSpPr>
          <p:nvPr/>
        </p:nvSpPr>
        <p:spPr bwMode="auto">
          <a:xfrm>
            <a:off x="6011333" y="192405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Cell Membrane</a:t>
            </a:r>
          </a:p>
        </p:txBody>
      </p:sp>
      <p:sp>
        <p:nvSpPr>
          <p:cNvPr id="420885" name="Text Box 21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20886" name="Text Box 22"/>
          <p:cNvSpPr txBox="1">
            <a:spLocks noChangeArrowheads="1"/>
          </p:cNvSpPr>
          <p:nvPr/>
        </p:nvSpPr>
        <p:spPr bwMode="auto">
          <a:xfrm>
            <a:off x="5554137" y="34480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20887" name="Line 23"/>
          <p:cNvSpPr>
            <a:spLocks noChangeShapeType="1"/>
          </p:cNvSpPr>
          <p:nvPr/>
        </p:nvSpPr>
        <p:spPr bwMode="auto">
          <a:xfrm flipH="1">
            <a:off x="4995334" y="36004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0888" name="Text Box 24"/>
          <p:cNvSpPr txBox="1">
            <a:spLocks noChangeArrowheads="1"/>
          </p:cNvSpPr>
          <p:nvPr/>
        </p:nvSpPr>
        <p:spPr bwMode="auto">
          <a:xfrm>
            <a:off x="4622801" y="28003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20889" name="Line 25"/>
          <p:cNvSpPr>
            <a:spLocks noChangeShapeType="1"/>
          </p:cNvSpPr>
          <p:nvPr/>
        </p:nvSpPr>
        <p:spPr bwMode="auto">
          <a:xfrm flipH="1">
            <a:off x="5063070" y="29908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0890" name="Text Box 26"/>
          <p:cNvSpPr txBox="1">
            <a:spLocks noChangeArrowheads="1"/>
          </p:cNvSpPr>
          <p:nvPr/>
        </p:nvSpPr>
        <p:spPr bwMode="auto">
          <a:xfrm>
            <a:off x="2489200" y="5753100"/>
            <a:ext cx="741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Cell membrane is freely permeable to H</a:t>
            </a:r>
            <a:r>
              <a:rPr lang="en-GB" baseline="-25000"/>
              <a:t>2</a:t>
            </a:r>
            <a:r>
              <a:rPr lang="en-GB"/>
              <a:t>0 but</a:t>
            </a:r>
          </a:p>
        </p:txBody>
      </p:sp>
    </p:spTree>
    <p:extLst>
      <p:ext uri="{BB962C8B-B14F-4D97-AF65-F5344CB8AC3E}">
        <p14:creationId xmlns:p14="http://schemas.microsoft.com/office/powerpoint/2010/main" val="2417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ChangeArrowheads="1"/>
          </p:cNvSpPr>
          <p:nvPr/>
        </p:nvSpPr>
        <p:spPr bwMode="auto">
          <a:xfrm>
            <a:off x="3539070" y="2476500"/>
            <a:ext cx="1710267" cy="31432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 Membrane</a:t>
            </a:r>
          </a:p>
        </p:txBody>
      </p:sp>
      <p:sp>
        <p:nvSpPr>
          <p:cNvPr id="425988" name="Rectangle 4"/>
          <p:cNvSpPr>
            <a:spLocks noChangeArrowheads="1"/>
          </p:cNvSpPr>
          <p:nvPr/>
        </p:nvSpPr>
        <p:spPr bwMode="auto">
          <a:xfrm>
            <a:off x="5232401" y="2476500"/>
            <a:ext cx="4487333" cy="3143250"/>
          </a:xfrm>
          <a:prstGeom prst="rect">
            <a:avLst/>
          </a:prstGeom>
          <a:solidFill>
            <a:schemeClr val="accent1"/>
          </a:solidFill>
          <a:ln w="53975">
            <a:solidFill>
              <a:srgbClr val="000000"/>
            </a:solidFill>
            <a:prstDash val="dashDot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6045200" y="32766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ICF</a:t>
            </a:r>
          </a:p>
        </p:txBody>
      </p:sp>
      <p:sp>
        <p:nvSpPr>
          <p:cNvPr id="425990" name="Text Box 6"/>
          <p:cNvSpPr txBox="1">
            <a:spLocks noChangeArrowheads="1"/>
          </p:cNvSpPr>
          <p:nvPr/>
        </p:nvSpPr>
        <p:spPr bwMode="auto">
          <a:xfrm>
            <a:off x="6011333" y="192405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Cell Membrane</a:t>
            </a:r>
          </a:p>
        </p:txBody>
      </p:sp>
      <p:sp>
        <p:nvSpPr>
          <p:cNvPr id="425991" name="AutoShape 7"/>
          <p:cNvSpPr>
            <a:spLocks noChangeArrowheads="1"/>
          </p:cNvSpPr>
          <p:nvPr/>
        </p:nvSpPr>
        <p:spPr bwMode="auto">
          <a:xfrm>
            <a:off x="5096937" y="4000500"/>
            <a:ext cx="321733" cy="62865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5992" name="Text Box 8"/>
          <p:cNvSpPr txBox="1">
            <a:spLocks noChangeArrowheads="1"/>
          </p:cNvSpPr>
          <p:nvPr/>
        </p:nvSpPr>
        <p:spPr bwMode="auto">
          <a:xfrm>
            <a:off x="5571069" y="40195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Na</a:t>
            </a:r>
            <a:r>
              <a:rPr lang="en-GB" sz="1600" baseline="30000">
                <a:solidFill>
                  <a:srgbClr val="000066"/>
                </a:solidFill>
              </a:rPr>
              <a:t>-</a:t>
            </a:r>
            <a:endParaRPr lang="en-GB"/>
          </a:p>
        </p:txBody>
      </p:sp>
      <p:sp>
        <p:nvSpPr>
          <p:cNvPr id="425993" name="Line 9"/>
          <p:cNvSpPr>
            <a:spLocks noChangeShapeType="1"/>
          </p:cNvSpPr>
          <p:nvPr/>
        </p:nvSpPr>
        <p:spPr bwMode="auto">
          <a:xfrm flipH="1">
            <a:off x="5012270" y="4171950"/>
            <a:ext cx="54186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5994" name="Line 10"/>
          <p:cNvSpPr>
            <a:spLocks noChangeShapeType="1"/>
          </p:cNvSpPr>
          <p:nvPr/>
        </p:nvSpPr>
        <p:spPr bwMode="auto">
          <a:xfrm flipH="1">
            <a:off x="5046134" y="4438650"/>
            <a:ext cx="54186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5995" name="Text Box 11"/>
          <p:cNvSpPr txBox="1">
            <a:spLocks noChangeArrowheads="1"/>
          </p:cNvSpPr>
          <p:nvPr/>
        </p:nvSpPr>
        <p:spPr bwMode="auto">
          <a:xfrm>
            <a:off x="4622801" y="42862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chemeClr val="tx2"/>
                </a:solidFill>
              </a:rPr>
              <a:t>K</a:t>
            </a:r>
            <a:r>
              <a:rPr lang="en-GB" sz="1600" baseline="30000">
                <a:solidFill>
                  <a:schemeClr val="tx2"/>
                </a:solidFill>
              </a:rPr>
              <a:t>+</a:t>
            </a:r>
            <a:endParaRPr lang="en-GB"/>
          </a:p>
        </p:txBody>
      </p:sp>
      <p:sp>
        <p:nvSpPr>
          <p:cNvPr id="425996" name="Text Box 12"/>
          <p:cNvSpPr txBox="1">
            <a:spLocks noChangeArrowheads="1"/>
          </p:cNvSpPr>
          <p:nvPr/>
        </p:nvSpPr>
        <p:spPr bwMode="auto">
          <a:xfrm>
            <a:off x="3539067" y="3771900"/>
            <a:ext cx="299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Interstitial </a:t>
            </a:r>
          </a:p>
        </p:txBody>
      </p:sp>
      <p:sp>
        <p:nvSpPr>
          <p:cNvPr id="425997" name="Text Box 13"/>
          <p:cNvSpPr txBox="1">
            <a:spLocks noChangeArrowheads="1"/>
          </p:cNvSpPr>
          <p:nvPr/>
        </p:nvSpPr>
        <p:spPr bwMode="auto">
          <a:xfrm>
            <a:off x="5554137" y="34480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25998" name="Line 14"/>
          <p:cNvSpPr>
            <a:spLocks noChangeShapeType="1"/>
          </p:cNvSpPr>
          <p:nvPr/>
        </p:nvSpPr>
        <p:spPr bwMode="auto">
          <a:xfrm flipH="1">
            <a:off x="4995334" y="36004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5999" name="Text Box 15"/>
          <p:cNvSpPr txBox="1">
            <a:spLocks noChangeArrowheads="1"/>
          </p:cNvSpPr>
          <p:nvPr/>
        </p:nvSpPr>
        <p:spPr bwMode="auto">
          <a:xfrm>
            <a:off x="4622801" y="280035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H</a:t>
            </a:r>
            <a:r>
              <a:rPr lang="en-GB" sz="1600" baseline="-25000">
                <a:solidFill>
                  <a:srgbClr val="000066"/>
                </a:solidFill>
              </a:rPr>
              <a:t>2</a:t>
            </a:r>
            <a:r>
              <a:rPr lang="en-GB" sz="1600">
                <a:solidFill>
                  <a:srgbClr val="000066"/>
                </a:solidFill>
              </a:rPr>
              <a:t>O</a:t>
            </a:r>
            <a:endParaRPr lang="en-GB"/>
          </a:p>
        </p:txBody>
      </p:sp>
      <p:sp>
        <p:nvSpPr>
          <p:cNvPr id="426000" name="Line 16"/>
          <p:cNvSpPr>
            <a:spLocks noChangeShapeType="1"/>
          </p:cNvSpPr>
          <p:nvPr/>
        </p:nvSpPr>
        <p:spPr bwMode="auto">
          <a:xfrm flipH="1">
            <a:off x="5063070" y="2990850"/>
            <a:ext cx="54186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6001" name="Text Box 17"/>
          <p:cNvSpPr txBox="1">
            <a:spLocks noChangeArrowheads="1"/>
          </p:cNvSpPr>
          <p:nvPr/>
        </p:nvSpPr>
        <p:spPr bwMode="auto">
          <a:xfrm>
            <a:off x="2489200" y="5753102"/>
            <a:ext cx="741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Cell membrane is freely permeable to H</a:t>
            </a:r>
            <a:r>
              <a:rPr lang="en-GB" baseline="-25000"/>
              <a:t>2</a:t>
            </a:r>
            <a:r>
              <a:rPr lang="en-GB"/>
              <a:t>0 but Na and K are pumped across this membrane to maintain a gradient!</a:t>
            </a:r>
          </a:p>
        </p:txBody>
      </p:sp>
      <p:sp>
        <p:nvSpPr>
          <p:cNvPr id="426002" name="Text Box 18"/>
          <p:cNvSpPr txBox="1">
            <a:spLocks noChangeArrowheads="1"/>
          </p:cNvSpPr>
          <p:nvPr/>
        </p:nvSpPr>
        <p:spPr bwMode="auto">
          <a:xfrm>
            <a:off x="3759201" y="483870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chemeClr val="tx2"/>
                </a:solidFill>
              </a:rPr>
              <a:t>[K</a:t>
            </a:r>
            <a:r>
              <a:rPr lang="en-GB" sz="1600" baseline="30000">
                <a:solidFill>
                  <a:schemeClr val="tx2"/>
                </a:solidFill>
              </a:rPr>
              <a:t>+</a:t>
            </a:r>
            <a:r>
              <a:rPr lang="en-GB" sz="1600">
                <a:solidFill>
                  <a:schemeClr val="tx2"/>
                </a:solidFill>
              </a:rPr>
              <a:t>] =4</a:t>
            </a:r>
            <a:endParaRPr lang="en-GB"/>
          </a:p>
        </p:txBody>
      </p:sp>
      <p:sp>
        <p:nvSpPr>
          <p:cNvPr id="426003" name="Text Box 19"/>
          <p:cNvSpPr txBox="1">
            <a:spLocks noChangeArrowheads="1"/>
          </p:cNvSpPr>
          <p:nvPr/>
        </p:nvSpPr>
        <p:spPr bwMode="auto">
          <a:xfrm>
            <a:off x="5757337" y="4819652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>
                <a:solidFill>
                  <a:schemeClr val="tx2"/>
                </a:solidFill>
              </a:rPr>
              <a:t>[K</a:t>
            </a:r>
            <a:r>
              <a:rPr lang="en-GB" sz="1600" baseline="30000" dirty="0">
                <a:solidFill>
                  <a:schemeClr val="tx2"/>
                </a:solidFill>
              </a:rPr>
              <a:t>+</a:t>
            </a:r>
            <a:r>
              <a:rPr lang="en-GB" sz="1600" dirty="0">
                <a:solidFill>
                  <a:schemeClr val="tx2"/>
                </a:solidFill>
              </a:rPr>
              <a:t>] =150</a:t>
            </a:r>
            <a:endParaRPr lang="en-GB" dirty="0"/>
          </a:p>
        </p:txBody>
      </p:sp>
      <p:sp>
        <p:nvSpPr>
          <p:cNvPr id="426004" name="Text Box 20"/>
          <p:cNvSpPr txBox="1">
            <a:spLocks noChangeArrowheads="1"/>
          </p:cNvSpPr>
          <p:nvPr/>
        </p:nvSpPr>
        <p:spPr bwMode="auto">
          <a:xfrm>
            <a:off x="3742269" y="3067052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Na</a:t>
            </a:r>
            <a:r>
              <a:rPr lang="en-GB" sz="1600" baseline="30000">
                <a:solidFill>
                  <a:srgbClr val="000066"/>
                </a:solidFill>
              </a:rPr>
              <a:t>+</a:t>
            </a:r>
            <a:r>
              <a:rPr lang="en-GB" sz="1600">
                <a:solidFill>
                  <a:srgbClr val="000066"/>
                </a:solidFill>
              </a:rPr>
              <a:t>= 144</a:t>
            </a:r>
            <a:endParaRPr lang="en-GB"/>
          </a:p>
        </p:txBody>
      </p:sp>
      <p:sp>
        <p:nvSpPr>
          <p:cNvPr id="426005" name="Text Box 21"/>
          <p:cNvSpPr txBox="1">
            <a:spLocks noChangeArrowheads="1"/>
          </p:cNvSpPr>
          <p:nvPr/>
        </p:nvSpPr>
        <p:spPr bwMode="auto">
          <a:xfrm>
            <a:off x="6282268" y="2895600"/>
            <a:ext cx="1134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0066"/>
                </a:solidFill>
              </a:rPr>
              <a:t>Na</a:t>
            </a:r>
            <a:r>
              <a:rPr lang="en-GB" sz="1600" baseline="30000">
                <a:solidFill>
                  <a:srgbClr val="000066"/>
                </a:solidFill>
              </a:rPr>
              <a:t>+</a:t>
            </a:r>
            <a:r>
              <a:rPr lang="en-GB" sz="1600">
                <a:solidFill>
                  <a:srgbClr val="000066"/>
                </a:solidFill>
              </a:rPr>
              <a:t>= 10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zh-TW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Composition of Body Fluids:</a:t>
            </a:r>
          </a:p>
        </p:txBody>
      </p:sp>
      <p:grpSp>
        <p:nvGrpSpPr>
          <p:cNvPr id="807939" name="Group 3"/>
          <p:cNvGrpSpPr>
            <a:grpSpLocks/>
          </p:cNvGrpSpPr>
          <p:nvPr/>
        </p:nvGrpSpPr>
        <p:grpSpPr bwMode="auto">
          <a:xfrm>
            <a:off x="4532477" y="1535285"/>
            <a:ext cx="7039036" cy="4463368"/>
            <a:chOff x="1104" y="960"/>
            <a:chExt cx="3600" cy="2402"/>
          </a:xfrm>
        </p:grpSpPr>
        <p:sp>
          <p:nvSpPr>
            <p:cNvPr id="807940" name="Line 4"/>
            <p:cNvSpPr>
              <a:spLocks noChangeShapeType="1"/>
            </p:cNvSpPr>
            <p:nvPr/>
          </p:nvSpPr>
          <p:spPr bwMode="auto">
            <a:xfrm>
              <a:off x="1502" y="1175"/>
              <a:ext cx="0" cy="20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807941" name="Group 5"/>
            <p:cNvGrpSpPr>
              <a:grpSpLocks/>
            </p:cNvGrpSpPr>
            <p:nvPr/>
          </p:nvGrpSpPr>
          <p:grpSpPr bwMode="auto">
            <a:xfrm>
              <a:off x="1104" y="960"/>
              <a:ext cx="3600" cy="2402"/>
              <a:chOff x="1104" y="960"/>
              <a:chExt cx="3600" cy="2402"/>
            </a:xfrm>
          </p:grpSpPr>
          <p:sp>
            <p:nvSpPr>
              <p:cNvPr id="807942" name="Line 6"/>
              <p:cNvSpPr>
                <a:spLocks noChangeShapeType="1"/>
              </p:cNvSpPr>
              <p:nvPr/>
            </p:nvSpPr>
            <p:spPr bwMode="auto">
              <a:xfrm>
                <a:off x="1371" y="1175"/>
                <a:ext cx="1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43" name="Line 7"/>
              <p:cNvSpPr>
                <a:spLocks noChangeShapeType="1"/>
              </p:cNvSpPr>
              <p:nvPr/>
            </p:nvSpPr>
            <p:spPr bwMode="auto">
              <a:xfrm>
                <a:off x="1458" y="2209"/>
                <a:ext cx="319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44" name="Rectangle 8"/>
              <p:cNvSpPr>
                <a:spLocks noChangeArrowheads="1"/>
              </p:cNvSpPr>
              <p:nvPr/>
            </p:nvSpPr>
            <p:spPr bwMode="auto">
              <a:xfrm>
                <a:off x="1677" y="2166"/>
                <a:ext cx="306" cy="344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Ca </a:t>
                </a:r>
                <a:r>
                  <a:rPr kumimoji="1" lang="en-US" altLang="zh-TW" sz="1000" baseline="30000">
                    <a:latin typeface="Book Antiqua" charset="0"/>
                    <a:ea typeface="新細明體" charset="0"/>
                    <a:cs typeface="新細明體" charset="0"/>
                  </a:rPr>
                  <a:t>2+</a:t>
                </a:r>
              </a:p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Mg </a:t>
                </a:r>
                <a:r>
                  <a:rPr kumimoji="1" lang="en-US" altLang="zh-TW" sz="1000" baseline="30000">
                    <a:latin typeface="Book Antiqua" charset="0"/>
                    <a:ea typeface="新細明體" charset="0"/>
                    <a:cs typeface="新細明體" charset="0"/>
                  </a:rPr>
                  <a:t>2+</a:t>
                </a:r>
              </a:p>
            </p:txBody>
          </p:sp>
          <p:sp>
            <p:nvSpPr>
              <p:cNvPr id="807945" name="Rectangle 9"/>
              <p:cNvSpPr>
                <a:spLocks noChangeArrowheads="1"/>
              </p:cNvSpPr>
              <p:nvPr/>
            </p:nvSpPr>
            <p:spPr bwMode="auto">
              <a:xfrm>
                <a:off x="1983" y="2123"/>
                <a:ext cx="306" cy="1119"/>
              </a:xfrm>
              <a:prstGeom prst="rect">
                <a:avLst/>
              </a:prstGeom>
              <a:gradFill rotWithShape="0">
                <a:gsLst>
                  <a:gs pos="0">
                    <a:srgbClr val="99CC00"/>
                  </a:gs>
                  <a:gs pos="50000">
                    <a:schemeClr val="bg1"/>
                  </a:gs>
                  <a:gs pos="100000">
                    <a:srgbClr val="99CC00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K</a:t>
                </a:r>
                <a:r>
                  <a:rPr kumimoji="1" lang="en-US" altLang="zh-TW" sz="1000" baseline="30000">
                    <a:latin typeface="Book Antiqua" charset="0"/>
                    <a:ea typeface="新細明體" charset="0"/>
                    <a:cs typeface="新細明體" charset="0"/>
                  </a:rPr>
                  <a:t>+</a:t>
                </a:r>
              </a:p>
            </p:txBody>
          </p:sp>
          <p:sp>
            <p:nvSpPr>
              <p:cNvPr id="807946" name="Rectangle 10"/>
              <p:cNvSpPr>
                <a:spLocks noChangeArrowheads="1"/>
              </p:cNvSpPr>
              <p:nvPr/>
            </p:nvSpPr>
            <p:spPr bwMode="auto">
              <a:xfrm>
                <a:off x="2289" y="1261"/>
                <a:ext cx="306" cy="103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chemeClr val="bg1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Na</a:t>
                </a:r>
                <a:r>
                  <a:rPr kumimoji="1" lang="en-US" altLang="zh-TW" sz="1000" baseline="30000">
                    <a:latin typeface="Book Antiqua" charset="0"/>
                    <a:ea typeface="新細明體" charset="0"/>
                    <a:cs typeface="新細明體" charset="0"/>
                  </a:rPr>
                  <a:t>+</a:t>
                </a:r>
              </a:p>
            </p:txBody>
          </p:sp>
          <p:sp>
            <p:nvSpPr>
              <p:cNvPr id="807947" name="Rectangle 11"/>
              <p:cNvSpPr>
                <a:spLocks noChangeArrowheads="1"/>
              </p:cNvSpPr>
              <p:nvPr/>
            </p:nvSpPr>
            <p:spPr bwMode="auto">
              <a:xfrm>
                <a:off x="3208" y="1563"/>
                <a:ext cx="306" cy="689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chemeClr val="bg1"/>
                  </a:gs>
                  <a:gs pos="100000">
                    <a:srgbClr val="00336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Cl</a:t>
                </a:r>
                <a:r>
                  <a:rPr kumimoji="1" lang="en-US" altLang="zh-TW" sz="1000" baseline="30000">
                    <a:latin typeface="Book Antiqua" charset="0"/>
                    <a:ea typeface="新細明體" charset="0"/>
                    <a:cs typeface="新細明體" charset="0"/>
                  </a:rPr>
                  <a:t>-</a:t>
                </a:r>
              </a:p>
            </p:txBody>
          </p:sp>
          <p:sp>
            <p:nvSpPr>
              <p:cNvPr id="807948" name="Rectangle 12"/>
              <p:cNvSpPr>
                <a:spLocks noChangeArrowheads="1"/>
              </p:cNvSpPr>
              <p:nvPr/>
            </p:nvSpPr>
            <p:spPr bwMode="auto">
              <a:xfrm>
                <a:off x="3514" y="2166"/>
                <a:ext cx="306" cy="947"/>
              </a:xfrm>
              <a:prstGeom prst="rect">
                <a:avLst/>
              </a:prstGeom>
              <a:gradFill rotWithShape="0">
                <a:gsLst>
                  <a:gs pos="0">
                    <a:srgbClr val="808000"/>
                  </a:gs>
                  <a:gs pos="50000">
                    <a:schemeClr val="bg1"/>
                  </a:gs>
                  <a:gs pos="100000">
                    <a:srgbClr val="808000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PO</a:t>
                </a:r>
                <a:r>
                  <a:rPr kumimoji="1" lang="en-US" altLang="zh-TW" sz="1000" baseline="-25000">
                    <a:latin typeface="Book Antiqua" charset="0"/>
                    <a:ea typeface="新細明體" charset="0"/>
                    <a:cs typeface="新細明體" charset="0"/>
                  </a:rPr>
                  <a:t>4</a:t>
                </a:r>
                <a:r>
                  <a:rPr kumimoji="1" lang="en-US" altLang="zh-TW" sz="1000" baseline="30000">
                    <a:latin typeface="Book Antiqua" charset="0"/>
                    <a:ea typeface="新細明體" charset="0"/>
                    <a:cs typeface="新細明體" charset="0"/>
                  </a:rPr>
                  <a:t>3-</a:t>
                </a:r>
                <a:endParaRPr kumimoji="1" lang="en-US" altLang="zh-TW" sz="1000">
                  <a:latin typeface="Book Antiqua" charset="0"/>
                  <a:ea typeface="新細明體" charset="0"/>
                  <a:cs typeface="新細明體" charset="0"/>
                </a:endParaRPr>
              </a:p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Organic </a:t>
                </a:r>
              </a:p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anion</a:t>
                </a:r>
              </a:p>
            </p:txBody>
          </p:sp>
          <p:sp>
            <p:nvSpPr>
              <p:cNvPr id="807949" name="Rectangle 13"/>
              <p:cNvSpPr>
                <a:spLocks noChangeArrowheads="1"/>
              </p:cNvSpPr>
              <p:nvPr/>
            </p:nvSpPr>
            <p:spPr bwMode="auto">
              <a:xfrm>
                <a:off x="3820" y="2036"/>
                <a:ext cx="306" cy="302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50000">
                    <a:schemeClr val="bg1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HCO</a:t>
                </a:r>
                <a:r>
                  <a:rPr kumimoji="1" lang="en-US" altLang="zh-TW" sz="1000" baseline="-25000">
                    <a:latin typeface="Book Antiqua" charset="0"/>
                    <a:ea typeface="新細明體" charset="0"/>
                    <a:cs typeface="新細明體" charset="0"/>
                  </a:rPr>
                  <a:t>3</a:t>
                </a:r>
                <a:r>
                  <a:rPr kumimoji="1" lang="en-US" altLang="zh-TW" sz="1000" baseline="30000">
                    <a:latin typeface="Book Antiqua" charset="0"/>
                    <a:ea typeface="新細明體" charset="0"/>
                    <a:cs typeface="新細明體" charset="0"/>
                  </a:rPr>
                  <a:t>-</a:t>
                </a:r>
              </a:p>
            </p:txBody>
          </p:sp>
          <p:sp>
            <p:nvSpPr>
              <p:cNvPr id="807950" name="Rectangle 14"/>
              <p:cNvSpPr>
                <a:spLocks noChangeArrowheads="1"/>
              </p:cNvSpPr>
              <p:nvPr/>
            </p:nvSpPr>
            <p:spPr bwMode="auto">
              <a:xfrm>
                <a:off x="4126" y="2123"/>
                <a:ext cx="306" cy="602"/>
              </a:xfrm>
              <a:prstGeom prst="rect">
                <a:avLst/>
              </a:prstGeom>
              <a:gradFill rotWithShape="0">
                <a:gsLst>
                  <a:gs pos="0">
                    <a:srgbClr val="008000"/>
                  </a:gs>
                  <a:gs pos="50000">
                    <a:schemeClr val="bg1"/>
                  </a:gs>
                  <a:gs pos="100000">
                    <a:srgbClr val="008000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kumimoji="1" lang="en-US" altLang="zh-TW" sz="1000">
                    <a:latin typeface="Book Antiqua" charset="0"/>
                    <a:ea typeface="新細明體" charset="0"/>
                    <a:cs typeface="新細明體" charset="0"/>
                  </a:rPr>
                  <a:t>Protein</a:t>
                </a:r>
              </a:p>
            </p:txBody>
          </p:sp>
          <p:sp>
            <p:nvSpPr>
              <p:cNvPr id="807951" name="Line 15"/>
              <p:cNvSpPr>
                <a:spLocks noChangeShapeType="1"/>
              </p:cNvSpPr>
              <p:nvPr/>
            </p:nvSpPr>
            <p:spPr bwMode="auto">
              <a:xfrm>
                <a:off x="1371" y="1520"/>
                <a:ext cx="1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2" name="Line 16"/>
              <p:cNvSpPr>
                <a:spLocks noChangeShapeType="1"/>
              </p:cNvSpPr>
              <p:nvPr/>
            </p:nvSpPr>
            <p:spPr bwMode="auto">
              <a:xfrm>
                <a:off x="1371" y="1864"/>
                <a:ext cx="1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3" name="Line 17"/>
              <p:cNvSpPr>
                <a:spLocks noChangeShapeType="1"/>
              </p:cNvSpPr>
              <p:nvPr/>
            </p:nvSpPr>
            <p:spPr bwMode="auto">
              <a:xfrm>
                <a:off x="1371" y="2209"/>
                <a:ext cx="1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4" name="Line 18"/>
              <p:cNvSpPr>
                <a:spLocks noChangeShapeType="1"/>
              </p:cNvSpPr>
              <p:nvPr/>
            </p:nvSpPr>
            <p:spPr bwMode="auto">
              <a:xfrm>
                <a:off x="1371" y="2553"/>
                <a:ext cx="1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5" name="Line 19"/>
              <p:cNvSpPr>
                <a:spLocks noChangeShapeType="1"/>
              </p:cNvSpPr>
              <p:nvPr/>
            </p:nvSpPr>
            <p:spPr bwMode="auto">
              <a:xfrm>
                <a:off x="1371" y="2898"/>
                <a:ext cx="1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6" name="Line 20"/>
              <p:cNvSpPr>
                <a:spLocks noChangeShapeType="1"/>
              </p:cNvSpPr>
              <p:nvPr/>
            </p:nvSpPr>
            <p:spPr bwMode="auto">
              <a:xfrm>
                <a:off x="1371" y="3242"/>
                <a:ext cx="1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7" name="Line 21"/>
              <p:cNvSpPr>
                <a:spLocks noChangeShapeType="1"/>
              </p:cNvSpPr>
              <p:nvPr/>
            </p:nvSpPr>
            <p:spPr bwMode="auto">
              <a:xfrm>
                <a:off x="2902" y="1175"/>
                <a:ext cx="0" cy="20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8" name="Line 22"/>
              <p:cNvSpPr>
                <a:spLocks noChangeShapeType="1"/>
              </p:cNvSpPr>
              <p:nvPr/>
            </p:nvSpPr>
            <p:spPr bwMode="auto">
              <a:xfrm>
                <a:off x="1502" y="3242"/>
                <a:ext cx="31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59" name="Line 23"/>
              <p:cNvSpPr>
                <a:spLocks noChangeShapeType="1"/>
              </p:cNvSpPr>
              <p:nvPr/>
            </p:nvSpPr>
            <p:spPr bwMode="auto">
              <a:xfrm>
                <a:off x="1458" y="1175"/>
                <a:ext cx="319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60" name="Text Box 24"/>
              <p:cNvSpPr txBox="1">
                <a:spLocks noChangeArrowheads="1"/>
              </p:cNvSpPr>
              <p:nvPr/>
            </p:nvSpPr>
            <p:spPr bwMode="auto">
              <a:xfrm>
                <a:off x="1152" y="2112"/>
                <a:ext cx="201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 0</a:t>
                </a:r>
              </a:p>
            </p:txBody>
          </p:sp>
          <p:sp>
            <p:nvSpPr>
              <p:cNvPr id="807961" name="Text Box 25"/>
              <p:cNvSpPr txBox="1">
                <a:spLocks noChangeArrowheads="1"/>
              </p:cNvSpPr>
              <p:nvPr/>
            </p:nvSpPr>
            <p:spPr bwMode="auto">
              <a:xfrm>
                <a:off x="1152" y="1776"/>
                <a:ext cx="229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50</a:t>
                </a:r>
              </a:p>
            </p:txBody>
          </p:sp>
          <p:sp>
            <p:nvSpPr>
              <p:cNvPr id="807962" name="Text Box 26"/>
              <p:cNvSpPr txBox="1">
                <a:spLocks noChangeArrowheads="1"/>
              </p:cNvSpPr>
              <p:nvPr/>
            </p:nvSpPr>
            <p:spPr bwMode="auto">
              <a:xfrm>
                <a:off x="1152" y="2448"/>
                <a:ext cx="229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50</a:t>
                </a:r>
              </a:p>
            </p:txBody>
          </p:sp>
          <p:sp>
            <p:nvSpPr>
              <p:cNvPr id="807963" name="Text Box 27"/>
              <p:cNvSpPr txBox="1">
                <a:spLocks noChangeArrowheads="1"/>
              </p:cNvSpPr>
              <p:nvPr/>
            </p:nvSpPr>
            <p:spPr bwMode="auto">
              <a:xfrm>
                <a:off x="1104" y="1440"/>
                <a:ext cx="2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100</a:t>
                </a:r>
              </a:p>
            </p:txBody>
          </p:sp>
          <p:sp>
            <p:nvSpPr>
              <p:cNvPr id="807964" name="Text Box 28"/>
              <p:cNvSpPr txBox="1">
                <a:spLocks noChangeArrowheads="1"/>
              </p:cNvSpPr>
              <p:nvPr/>
            </p:nvSpPr>
            <p:spPr bwMode="auto">
              <a:xfrm>
                <a:off x="1104" y="1056"/>
                <a:ext cx="2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150</a:t>
                </a:r>
              </a:p>
            </p:txBody>
          </p:sp>
          <p:sp>
            <p:nvSpPr>
              <p:cNvPr id="807965" name="Text Box 29"/>
              <p:cNvSpPr txBox="1">
                <a:spLocks noChangeArrowheads="1"/>
              </p:cNvSpPr>
              <p:nvPr/>
            </p:nvSpPr>
            <p:spPr bwMode="auto">
              <a:xfrm>
                <a:off x="1104" y="2832"/>
                <a:ext cx="2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100</a:t>
                </a:r>
              </a:p>
            </p:txBody>
          </p:sp>
          <p:sp>
            <p:nvSpPr>
              <p:cNvPr id="807966" name="Text Box 30"/>
              <p:cNvSpPr txBox="1">
                <a:spLocks noChangeArrowheads="1"/>
              </p:cNvSpPr>
              <p:nvPr/>
            </p:nvSpPr>
            <p:spPr bwMode="auto">
              <a:xfrm>
                <a:off x="1104" y="3168"/>
                <a:ext cx="2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150</a:t>
                </a:r>
              </a:p>
            </p:txBody>
          </p:sp>
          <p:sp>
            <p:nvSpPr>
              <p:cNvPr id="807967" name="Text Box 31"/>
              <p:cNvSpPr txBox="1">
                <a:spLocks noChangeArrowheads="1"/>
              </p:cNvSpPr>
              <p:nvPr/>
            </p:nvSpPr>
            <p:spPr bwMode="auto">
              <a:xfrm>
                <a:off x="1939" y="960"/>
                <a:ext cx="60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Cations</a:t>
                </a:r>
              </a:p>
            </p:txBody>
          </p:sp>
          <p:sp>
            <p:nvSpPr>
              <p:cNvPr id="807968" name="Text Box 32"/>
              <p:cNvSpPr txBox="1">
                <a:spLocks noChangeArrowheads="1"/>
              </p:cNvSpPr>
              <p:nvPr/>
            </p:nvSpPr>
            <p:spPr bwMode="auto">
              <a:xfrm>
                <a:off x="3645" y="960"/>
                <a:ext cx="531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Anions</a:t>
                </a:r>
              </a:p>
            </p:txBody>
          </p:sp>
          <p:sp>
            <p:nvSpPr>
              <p:cNvPr id="807969" name="Line 33"/>
              <p:cNvSpPr>
                <a:spLocks noChangeShapeType="1"/>
              </p:cNvSpPr>
              <p:nvPr/>
            </p:nvSpPr>
            <p:spPr bwMode="auto">
              <a:xfrm>
                <a:off x="4651" y="1175"/>
                <a:ext cx="0" cy="20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70" name="Line 34"/>
              <p:cNvSpPr>
                <a:spLocks noChangeShapeType="1"/>
              </p:cNvSpPr>
              <p:nvPr/>
            </p:nvSpPr>
            <p:spPr bwMode="auto">
              <a:xfrm>
                <a:off x="4520" y="1175"/>
                <a:ext cx="0" cy="20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7971" name="Text Box 35"/>
              <p:cNvSpPr txBox="1">
                <a:spLocks noChangeArrowheads="1"/>
              </p:cNvSpPr>
              <p:nvPr/>
            </p:nvSpPr>
            <p:spPr bwMode="auto">
              <a:xfrm>
                <a:off x="4443" y="1606"/>
                <a:ext cx="252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eaVert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ECF</a:t>
                </a:r>
              </a:p>
            </p:txBody>
          </p:sp>
          <p:sp>
            <p:nvSpPr>
              <p:cNvPr id="807972" name="Text Box 36"/>
              <p:cNvSpPr txBox="1">
                <a:spLocks noChangeArrowheads="1"/>
              </p:cNvSpPr>
              <p:nvPr/>
            </p:nvSpPr>
            <p:spPr bwMode="auto">
              <a:xfrm>
                <a:off x="4452" y="2553"/>
                <a:ext cx="252" cy="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eaVert">
                <a:spAutoFit/>
              </a:bodyPr>
              <a:lstStyle/>
              <a:p>
                <a:pPr eaLnBrk="1" hangingPunct="1"/>
                <a:r>
                  <a:rPr kumimoji="1" lang="en-US" altLang="zh-TW" sz="1400">
                    <a:latin typeface="Book Antiqua" charset="0"/>
                    <a:ea typeface="新細明體" charset="0"/>
                    <a:cs typeface="新細明體" charset="0"/>
                  </a:rPr>
                  <a:t>ICF</a:t>
                </a:r>
              </a:p>
            </p:txBody>
          </p:sp>
        </p:grpSp>
      </p:grpSp>
      <p:sp>
        <p:nvSpPr>
          <p:cNvPr id="807973" name="Text Box 37"/>
          <p:cNvSpPr txBox="1">
            <a:spLocks noChangeArrowheads="1"/>
          </p:cNvSpPr>
          <p:nvPr/>
        </p:nvSpPr>
        <p:spPr bwMode="auto">
          <a:xfrm>
            <a:off x="51370" y="2565940"/>
            <a:ext cx="4762238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3"/>
              </a:buBlip>
            </a:pPr>
            <a:r>
              <a:rPr kumimoji="1" lang="en-US" altLang="zh-TW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 </a:t>
            </a:r>
            <a:r>
              <a:rPr kumimoji="1" lang="en-US" altLang="zh-TW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Osmolarity</a:t>
            </a:r>
            <a:r>
              <a:rPr kumimoji="1"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 = solute/(</a:t>
            </a:r>
            <a:r>
              <a:rPr kumimoji="1" lang="en-US" altLang="zh-TW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solute+solvent</a:t>
            </a:r>
            <a:r>
              <a:rPr kumimoji="1"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3"/>
              </a:buBlip>
            </a:pPr>
            <a:r>
              <a:rPr kumimoji="1"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 Osmolality = solute/solvent (290~310mOsm/L)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3"/>
              </a:buBlip>
            </a:pPr>
            <a:r>
              <a:rPr kumimoji="1"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 Tonicity = effective osmolality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3"/>
              </a:buBlip>
            </a:pPr>
            <a:r>
              <a:rPr kumimoji="1"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 Plasma </a:t>
            </a:r>
            <a:r>
              <a:rPr kumimoji="1" lang="en-US" altLang="zh-TW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osmolility</a:t>
            </a:r>
            <a:r>
              <a:rPr kumimoji="1"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 = 2 x (Na) + (Glucose/18) + (Urea/2.8)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3"/>
              </a:buBlip>
            </a:pPr>
            <a:r>
              <a:rPr kumimoji="1" lang="en-US" altLang="zh-TW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新細明體" charset="0"/>
                <a:cs typeface="新細明體" charset="0"/>
              </a:rPr>
              <a:t> Plasma tonicity = 2 x (Na) + (Glucose/18)</a:t>
            </a:r>
          </a:p>
        </p:txBody>
      </p:sp>
    </p:spTree>
    <p:extLst>
      <p:ext uri="{BB962C8B-B14F-4D97-AF65-F5344CB8AC3E}">
        <p14:creationId xmlns:p14="http://schemas.microsoft.com/office/powerpoint/2010/main" val="21040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913794" y="4970094"/>
            <a:ext cx="10364432" cy="811610"/>
          </a:xfrm>
        </p:spPr>
        <p:txBody>
          <a:bodyPr>
            <a:normAutofit/>
          </a:bodyPr>
          <a:lstStyle/>
          <a:p>
            <a:r>
              <a:rPr lang="it-IT" cap="none" dirty="0" err="1"/>
              <a:t>O</a:t>
            </a:r>
            <a:r>
              <a:rPr lang="it-IT" cap="none" dirty="0" err="1" smtClean="0"/>
              <a:t>smolalità</a:t>
            </a:r>
            <a:r>
              <a:rPr lang="it-IT" cap="none" dirty="0" smtClean="0"/>
              <a:t> e osmolarità plasmatica</a:t>
            </a:r>
            <a:r>
              <a:rPr lang="is-IS" cap="none" dirty="0" smtClean="0"/>
              <a:t>…</a:t>
            </a:r>
            <a:endParaRPr lang="it-IT" cap="none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99" y="822959"/>
            <a:ext cx="3743762" cy="393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/>
          <p:cNvSpPr txBox="1"/>
          <p:nvPr/>
        </p:nvSpPr>
        <p:spPr>
          <a:xfrm>
            <a:off x="304800" y="1838960"/>
            <a:ext cx="322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Fisiologia e omeostasi dei fluidi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117840" y="1940560"/>
            <a:ext cx="322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Distribuzione degli elettroliti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6901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89974" y="368145"/>
            <a:ext cx="10364451" cy="1596177"/>
          </a:xfrm>
        </p:spPr>
        <p:txBody>
          <a:bodyPr>
            <a:normAutofit/>
          </a:bodyPr>
          <a:lstStyle/>
          <a:p>
            <a:r>
              <a:rPr lang="it-IT" sz="6000" b="1" i="1" cap="none" dirty="0" smtClean="0">
                <a:solidFill>
                  <a:schemeClr val="accent2">
                    <a:lumMod val="75000"/>
                  </a:schemeClr>
                </a:solidFill>
              </a:rPr>
              <a:t>Che </a:t>
            </a:r>
            <a:r>
              <a:rPr lang="it-IT" sz="6000" b="1" i="1" cap="none" smtClean="0">
                <a:solidFill>
                  <a:schemeClr val="accent2">
                    <a:lumMod val="75000"/>
                  </a:schemeClr>
                </a:solidFill>
              </a:rPr>
              <a:t>cosa abbiamo?</a:t>
            </a:r>
            <a:endParaRPr lang="it-IT" sz="6000" b="1" i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mmagine 6" descr="fleb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8113" y="1789010"/>
            <a:ext cx="5508172" cy="422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8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151973"/>
              </p:ext>
            </p:extLst>
          </p:nvPr>
        </p:nvGraphicFramePr>
        <p:xfrm>
          <a:off x="3884041" y="277273"/>
          <a:ext cx="8136905" cy="6327648"/>
        </p:xfrm>
        <a:graphic>
          <a:graphicData uri="http://schemas.openxmlformats.org/drawingml/2006/table">
            <a:tbl>
              <a:tblPr/>
              <a:tblGrid>
                <a:gridCol w="2347746"/>
                <a:gridCol w="1471820"/>
                <a:gridCol w="1569942"/>
                <a:gridCol w="1775383"/>
                <a:gridCol w="972014"/>
              </a:tblGrid>
              <a:tr h="8229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Electrolyte Content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(mmol/l)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Osmolality (mOsm/kg)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pH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</a:rPr>
                        <a:t>0.9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% </a:t>
                      </a:r>
                      <a:r>
                        <a:rPr kumimoji="0" lang="en-GB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NaCl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Na</a:t>
                      </a:r>
                      <a:r>
                        <a:rPr kumimoji="0" lang="en-GB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154</a:t>
                      </a:r>
                      <a:endParaRPr kumimoji="0" lang="en-GB" sz="2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Cl</a:t>
                      </a:r>
                      <a:r>
                        <a:rPr kumimoji="0" lang="en-GB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- </a:t>
                      </a: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154</a:t>
                      </a:r>
                      <a:endParaRPr kumimoji="0" lang="en-GB" sz="2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308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Dextrose (4%)-Saline (0.18%)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Na</a:t>
                      </a:r>
                      <a:r>
                        <a:rPr kumimoji="0" lang="en-GB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  31</a:t>
                      </a:r>
                      <a:endParaRPr kumimoji="0" lang="en-GB" sz="2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Cl</a:t>
                      </a:r>
                      <a:r>
                        <a:rPr kumimoji="0" lang="en-GB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-   </a:t>
                      </a: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31</a:t>
                      </a:r>
                      <a:endParaRPr kumimoji="0" lang="en-GB" sz="2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286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5% Dextrose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Nil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Nil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280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7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Hartmann</a:t>
                      </a:r>
                      <a:r>
                        <a:rPr kumimoji="0" lang="ja-JP" alt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’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s 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Na</a:t>
                      </a:r>
                      <a:r>
                        <a:rPr kumimoji="0" lang="en-GB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131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K</a:t>
                      </a:r>
                      <a:r>
                        <a:rPr kumimoji="0" lang="en-GB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5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Ca</a:t>
                      </a:r>
                      <a:r>
                        <a:rPr kumimoji="0" lang="en-GB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2</a:t>
                      </a:r>
                      <a:endParaRPr kumimoji="0" lang="en-GB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Cl</a:t>
                      </a:r>
                      <a:r>
                        <a:rPr kumimoji="0" lang="en-GB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-       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1</a:t>
                      </a: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11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HCO</a:t>
                      </a:r>
                      <a:r>
                        <a:rPr kumimoji="0" lang="en-GB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3</a:t>
                      </a:r>
                      <a:r>
                        <a:rPr kumimoji="0" lang="en-GB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- 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276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6.5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2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Ringer Lactate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Na</a:t>
                      </a:r>
                      <a:r>
                        <a:rPr kumimoji="0" lang="en-GB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130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K</a:t>
                      </a:r>
                      <a:r>
                        <a:rPr kumimoji="0" lang="en-GB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Ca</a:t>
                      </a:r>
                      <a:r>
                        <a:rPr kumimoji="0" lang="en-GB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+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 3</a:t>
                      </a:r>
                      <a:endParaRPr kumimoji="0" lang="en-GB" sz="2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Cl</a:t>
                      </a:r>
                      <a:r>
                        <a:rPr kumimoji="0" lang="en-GB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-       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1</a:t>
                      </a:r>
                      <a:r>
                        <a:rPr kumimoji="0" lang="de-D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09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HCO</a:t>
                      </a:r>
                      <a:r>
                        <a:rPr kumimoji="0" lang="en-GB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3</a:t>
                      </a:r>
                      <a:r>
                        <a:rPr kumimoji="0" lang="en-GB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- 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280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5.5-7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274320" y="277273"/>
            <a:ext cx="335002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chemeClr val="accent6"/>
                </a:solidFill>
              </a:rPr>
              <a:t>What</a:t>
            </a:r>
            <a:r>
              <a:rPr lang="it-IT" sz="4000" b="1" dirty="0" smtClean="0">
                <a:solidFill>
                  <a:schemeClr val="accent6"/>
                </a:solidFill>
              </a:rPr>
              <a:t> </a:t>
            </a:r>
            <a:r>
              <a:rPr lang="it-IT" sz="4000" b="1" dirty="0" err="1" smtClean="0">
                <a:solidFill>
                  <a:schemeClr val="accent6"/>
                </a:solidFill>
              </a:rPr>
              <a:t>Crystalloid</a:t>
            </a:r>
            <a:r>
              <a:rPr lang="it-IT" sz="4000" b="1" dirty="0" smtClean="0">
                <a:solidFill>
                  <a:schemeClr val="accent6"/>
                </a:solidFill>
              </a:rPr>
              <a:t> ?</a:t>
            </a:r>
            <a:endParaRPr lang="it-IT" sz="4000" b="1" dirty="0">
              <a:solidFill>
                <a:schemeClr val="accent6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74321" y="3324350"/>
            <a:ext cx="3350029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Plasma </a:t>
            </a:r>
            <a:r>
              <a:rPr lang="it-IT" sz="2400" b="1" dirty="0" err="1" smtClean="0"/>
              <a:t>Osmolality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280 </a:t>
            </a:r>
            <a:r>
              <a:rPr lang="it-IT" sz="2400" b="1" dirty="0" err="1" smtClean="0"/>
              <a:t>mOsm</a:t>
            </a:r>
            <a:r>
              <a:rPr lang="it-IT" sz="2400" b="1" dirty="0" smtClean="0"/>
              <a:t>/kg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6612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0" y="1587500"/>
            <a:ext cx="5867400" cy="3736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165100" y="1587500"/>
            <a:ext cx="54737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b="1" smtClean="0"/>
              <a:t>Cristalloidi Ipertonici</a:t>
            </a:r>
            <a:endParaRPr lang="it-IT" sz="4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5100" y="3041650"/>
            <a:ext cx="5473700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Cristalloidi Isotonici</a:t>
            </a:r>
            <a:endParaRPr lang="it-IT" sz="40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5100" y="4495800"/>
            <a:ext cx="54737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Cristalloidi Ipotonici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71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7720" y="282951"/>
            <a:ext cx="8715436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fi-FI" sz="4800" b="1" dirty="0" err="1">
                <a:solidFill>
                  <a:schemeClr val="accent1"/>
                </a:solidFill>
              </a:rPr>
              <a:t>What</a:t>
            </a:r>
            <a:r>
              <a:rPr lang="fi-FI" sz="4800" b="1" dirty="0">
                <a:solidFill>
                  <a:schemeClr val="accent1"/>
                </a:solidFill>
              </a:rPr>
              <a:t> </a:t>
            </a:r>
            <a:r>
              <a:rPr lang="fi-FI" sz="4800" b="1" dirty="0" err="1">
                <a:solidFill>
                  <a:schemeClr val="accent1"/>
                </a:solidFill>
              </a:rPr>
              <a:t>colloid</a:t>
            </a:r>
            <a:r>
              <a:rPr lang="fi-FI" sz="4800" b="1" dirty="0">
                <a:solidFill>
                  <a:schemeClr val="accent1"/>
                </a:solidFill>
              </a:rPr>
              <a:t>?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237156" y="1643051"/>
          <a:ext cx="8216565" cy="4785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813"/>
                <a:gridCol w="2073621"/>
                <a:gridCol w="1159096"/>
                <a:gridCol w="2102733"/>
                <a:gridCol w="1583302"/>
              </a:tblGrid>
              <a:tr h="865901">
                <a:tc>
                  <a:txBody>
                    <a:bodyPr/>
                    <a:lstStyle/>
                    <a:p>
                      <a:r>
                        <a:rPr lang="it-IT" sz="1800" dirty="0" err="1" smtClean="0"/>
                        <a:t>Fluids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Average molecular weight</a:t>
                      </a:r>
                      <a:r>
                        <a:rPr lang="it-IT" sz="1800" baseline="0" dirty="0" smtClean="0"/>
                        <a:t>(</a:t>
                      </a:r>
                      <a:r>
                        <a:rPr lang="it-IT" sz="1800" baseline="0" dirty="0" err="1" smtClean="0"/>
                        <a:t>kilodaltons</a:t>
                      </a:r>
                      <a:r>
                        <a:rPr lang="it-IT" sz="1800" baseline="0" dirty="0" smtClean="0"/>
                        <a:t>)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Oncotic pressure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u="sng" dirty="0" smtClean="0"/>
                        <a:t>∆</a:t>
                      </a:r>
                      <a:r>
                        <a:rPr lang="en-US" sz="1800" u="sng" dirty="0" smtClean="0"/>
                        <a:t>plasma volume</a:t>
                      </a:r>
                    </a:p>
                    <a:p>
                      <a:r>
                        <a:rPr lang="en-US" sz="1800" u="sng" dirty="0" smtClean="0"/>
                        <a:t>volume infused</a:t>
                      </a:r>
                      <a:endParaRPr lang="it-IT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/>
                        <a:t>Duration</a:t>
                      </a:r>
                      <a:endParaRPr lang="it-IT" sz="1800" dirty="0"/>
                    </a:p>
                  </a:txBody>
                  <a:tcPr/>
                </a:tc>
              </a:tr>
              <a:tr h="666077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Albumina 25%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69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70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4.0-5.0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16 </a:t>
                      </a:r>
                      <a:r>
                        <a:rPr lang="it-IT" sz="1800" b="1" dirty="0" err="1" smtClean="0"/>
                        <a:t>hr</a:t>
                      </a:r>
                      <a:endParaRPr lang="it-IT" sz="1800" b="1" dirty="0"/>
                    </a:p>
                  </a:txBody>
                  <a:tcPr/>
                </a:tc>
              </a:tr>
              <a:tr h="666077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Destrano40 10%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26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40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1.0-1.5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6 </a:t>
                      </a:r>
                      <a:r>
                        <a:rPr lang="it-IT" sz="1800" b="1" dirty="0" err="1" smtClean="0"/>
                        <a:t>hr</a:t>
                      </a:r>
                      <a:endParaRPr lang="it-IT" sz="1800" b="1" dirty="0"/>
                    </a:p>
                  </a:txBody>
                  <a:tcPr/>
                </a:tc>
              </a:tr>
              <a:tr h="666077">
                <a:tc>
                  <a:txBody>
                    <a:bodyPr/>
                    <a:lstStyle/>
                    <a:p>
                      <a:r>
                        <a:rPr lang="it-IT" sz="1800" b="1" dirty="0" err="1" smtClean="0"/>
                        <a:t>Hetastarch</a:t>
                      </a:r>
                      <a:r>
                        <a:rPr lang="it-IT" sz="1800" b="1" dirty="0" smtClean="0"/>
                        <a:t> 6%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450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30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1.0-1.3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10 </a:t>
                      </a:r>
                      <a:r>
                        <a:rPr lang="it-IT" sz="1800" b="1" dirty="0" err="1" smtClean="0"/>
                        <a:t>hr</a:t>
                      </a:r>
                      <a:endParaRPr lang="it-IT" sz="1800" b="1" dirty="0"/>
                    </a:p>
                  </a:txBody>
                  <a:tcPr/>
                </a:tc>
              </a:tr>
              <a:tr h="466254">
                <a:tc>
                  <a:txBody>
                    <a:bodyPr/>
                    <a:lstStyle/>
                    <a:p>
                      <a:r>
                        <a:rPr lang="it-IT" sz="1800" b="1" dirty="0" err="1" smtClean="0"/>
                        <a:t>Voluven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130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36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1.0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6 </a:t>
                      </a:r>
                      <a:r>
                        <a:rPr lang="it-IT" sz="1800" b="1" dirty="0" err="1" smtClean="0"/>
                        <a:t>hr</a:t>
                      </a:r>
                      <a:endParaRPr lang="it-IT" sz="1800" b="1" dirty="0"/>
                    </a:p>
                  </a:txBody>
                  <a:tcPr/>
                </a:tc>
              </a:tr>
              <a:tr h="466254">
                <a:tc>
                  <a:txBody>
                    <a:bodyPr/>
                    <a:lstStyle/>
                    <a:p>
                      <a:r>
                        <a:rPr lang="it-IT" sz="1800" b="1" dirty="0" err="1" smtClean="0"/>
                        <a:t>Emagel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35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30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0.7-0.8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1-3 </a:t>
                      </a:r>
                      <a:r>
                        <a:rPr lang="it-IT" sz="1800" b="1" dirty="0" err="1" smtClean="0"/>
                        <a:t>hr</a:t>
                      </a:r>
                      <a:endParaRPr lang="it-IT" sz="1800" b="1" dirty="0"/>
                    </a:p>
                  </a:txBody>
                  <a:tcPr/>
                </a:tc>
              </a:tr>
              <a:tr h="666077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Albumina 5%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69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20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0.7-1.3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16 </a:t>
                      </a:r>
                      <a:r>
                        <a:rPr lang="it-IT" sz="1800" b="1" dirty="0" err="1" smtClean="0"/>
                        <a:t>hr</a:t>
                      </a:r>
                      <a:endParaRPr lang="it-IT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5346" y="374904"/>
            <a:ext cx="10364451" cy="1596177"/>
          </a:xfrm>
        </p:spPr>
        <p:txBody>
          <a:bodyPr>
            <a:normAutofit/>
          </a:bodyPr>
          <a:lstStyle/>
          <a:p>
            <a:r>
              <a:rPr lang="is-IS" sz="4000" b="1" cap="none" dirty="0" smtClean="0">
                <a:solidFill>
                  <a:schemeClr val="accent2">
                    <a:lumMod val="75000"/>
                  </a:schemeClr>
                </a:solidFill>
              </a:rPr>
              <a:t>APPROCCIO RAZIONALE</a:t>
            </a:r>
            <a:endParaRPr lang="it-IT" sz="40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0" y="2743580"/>
            <a:ext cx="3501823" cy="23695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4224528" y="2404872"/>
            <a:ext cx="4023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i="1" dirty="0" smtClean="0"/>
              <a:t>…we must offer neither too much, too little, too early, nor too late the fluids, electrolytes and nutrition...</a:t>
            </a:r>
            <a:endParaRPr lang="it-IT" sz="3200" i="1" dirty="0"/>
          </a:p>
        </p:txBody>
      </p:sp>
      <p:pic>
        <p:nvPicPr>
          <p:cNvPr id="1028" name="Picture 4" descr="isultati immagini per thirsty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60" y="2666736"/>
            <a:ext cx="3367169" cy="25232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4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1529962"/>
            <a:ext cx="8990299" cy="1143000"/>
          </a:xfrm>
        </p:spPr>
        <p:txBody>
          <a:bodyPr>
            <a:noAutofit/>
          </a:bodyPr>
          <a:lstStyle/>
          <a:p>
            <a:r>
              <a:rPr lang="it-IT" b="1" dirty="0" err="1" smtClean="0"/>
              <a:t>There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no </a:t>
            </a:r>
            <a:r>
              <a:rPr lang="it-IT" b="1" dirty="0" err="1" smtClean="0"/>
              <a:t>ideal</a:t>
            </a:r>
            <a:r>
              <a:rPr lang="it-IT" b="1" dirty="0" smtClean="0"/>
              <a:t> </a:t>
            </a:r>
            <a:r>
              <a:rPr lang="it-IT" sz="4800" b="1" dirty="0" err="1"/>
              <a:t>Fluid</a:t>
            </a:r>
            <a:r>
              <a:rPr lang="it-IT" sz="4800" b="1" dirty="0"/>
              <a:t> </a:t>
            </a:r>
            <a:r>
              <a:rPr lang="it-IT" sz="4800" b="1" dirty="0" err="1"/>
              <a:t>resuscitation</a:t>
            </a:r>
            <a:r>
              <a:rPr lang="it-IT" sz="4800" b="1" dirty="0"/>
              <a:t>!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45920" y="4620578"/>
            <a:ext cx="9144000" cy="15973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cap="none" dirty="0" smtClean="0"/>
              <a:t>Colloids versus crystalloids for fluid resuscitation in critically ill patients.</a:t>
            </a:r>
            <a:r>
              <a:rPr lang="de-DE" sz="2400" i="1" cap="none" dirty="0" err="1" smtClean="0"/>
              <a:t>Perel</a:t>
            </a:r>
            <a:r>
              <a:rPr lang="de-DE" sz="2400" i="1" cap="none" dirty="0" smtClean="0"/>
              <a:t> P, </a:t>
            </a:r>
            <a:r>
              <a:rPr lang="de-DE" sz="2400" i="1" cap="none" dirty="0" err="1" smtClean="0"/>
              <a:t>roberts</a:t>
            </a:r>
            <a:r>
              <a:rPr lang="de-DE" sz="2400" i="1" cap="none" dirty="0" smtClean="0"/>
              <a:t> I, </a:t>
            </a:r>
            <a:r>
              <a:rPr lang="de-DE" sz="2400" i="1" cap="none" dirty="0" err="1" smtClean="0"/>
              <a:t>ker</a:t>
            </a:r>
            <a:r>
              <a:rPr lang="de-DE" sz="2400" i="1" cap="none" dirty="0" smtClean="0"/>
              <a:t> K. </a:t>
            </a:r>
            <a:r>
              <a:rPr lang="sk-SK" sz="2400" i="1" cap="none" dirty="0" err="1" smtClean="0"/>
              <a:t>Cochrane</a:t>
            </a:r>
            <a:r>
              <a:rPr lang="sk-SK" sz="2400" i="1" cap="none" dirty="0" smtClean="0"/>
              <a:t> </a:t>
            </a:r>
            <a:r>
              <a:rPr lang="sk-SK" sz="2400" i="1" cap="none" dirty="0" err="1" smtClean="0"/>
              <a:t>database</a:t>
            </a:r>
            <a:r>
              <a:rPr lang="sk-SK" sz="2400" i="1" cap="none" dirty="0" smtClean="0"/>
              <a:t> </a:t>
            </a:r>
            <a:r>
              <a:rPr lang="sk-SK" sz="2400" i="1" cap="none" dirty="0" err="1" smtClean="0"/>
              <a:t>syst</a:t>
            </a:r>
            <a:r>
              <a:rPr lang="sk-SK" sz="2400" i="1" cap="none" dirty="0" smtClean="0"/>
              <a:t> rev. 2013 </a:t>
            </a:r>
            <a:r>
              <a:rPr lang="sk-SK" sz="2400" i="1" cap="none" dirty="0" err="1" smtClean="0"/>
              <a:t>feb</a:t>
            </a:r>
            <a:r>
              <a:rPr lang="sk-SK" sz="2400" i="1" cap="none" dirty="0" smtClean="0"/>
              <a:t> 28;2:CD000567.</a:t>
            </a:r>
            <a:r>
              <a:rPr lang="en-US" sz="2400" i="1" cap="none" dirty="0" smtClean="0"/>
              <a:t> </a:t>
            </a:r>
            <a:endParaRPr lang="it-IT" sz="2400" i="1" cap="none" dirty="0"/>
          </a:p>
        </p:txBody>
      </p:sp>
    </p:spTree>
    <p:extLst>
      <p:ext uri="{BB962C8B-B14F-4D97-AF65-F5344CB8AC3E}">
        <p14:creationId xmlns:p14="http://schemas.microsoft.com/office/powerpoint/2010/main" val="1254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 smtClean="0"/>
              <a:t>Eternal</a:t>
            </a:r>
            <a:r>
              <a:rPr lang="it-IT" b="1" dirty="0" smtClean="0"/>
              <a:t> war </a:t>
            </a:r>
            <a:r>
              <a:rPr lang="it-IT" b="1" dirty="0" err="1" smtClean="0"/>
              <a:t>between</a:t>
            </a:r>
            <a:r>
              <a:rPr lang="it-IT" b="1" dirty="0" smtClean="0"/>
              <a:t>  </a:t>
            </a:r>
            <a:r>
              <a:rPr lang="it-IT" b="1" dirty="0" err="1" smtClean="0"/>
              <a:t>Colloids</a:t>
            </a:r>
            <a:r>
              <a:rPr lang="it-IT" b="1" dirty="0" smtClean="0"/>
              <a:t> and </a:t>
            </a:r>
            <a:r>
              <a:rPr lang="it-IT" b="1" dirty="0" err="1" smtClean="0"/>
              <a:t>Crystalloids</a:t>
            </a:r>
            <a:r>
              <a:rPr lang="it-IT" b="1" dirty="0" smtClean="0"/>
              <a:t>!!</a:t>
            </a:r>
            <a:endParaRPr lang="it-IT" b="1" dirty="0"/>
          </a:p>
        </p:txBody>
      </p:sp>
      <p:pic>
        <p:nvPicPr>
          <p:cNvPr id="6" name="Segnaposto contenuto 5" descr="Mordillo71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702826" y="2106714"/>
            <a:ext cx="478634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433069"/>
            <a:ext cx="7396480" cy="33816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94602"/>
            <a:ext cx="10281920" cy="9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84" y="3653263"/>
            <a:ext cx="6919873" cy="259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28700" y="1104900"/>
            <a:ext cx="10458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Colloids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gelatin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[GEL], HES)</a:t>
            </a:r>
            <a:r>
              <a:rPr lang="en-US" sz="2400" dirty="0" smtClean="0"/>
              <a:t> are associated with </a:t>
            </a:r>
            <a:r>
              <a:rPr lang="en-US" sz="2400" b="1" dirty="0" smtClean="0"/>
              <a:t>more adverse drug reactions</a:t>
            </a:r>
            <a:r>
              <a:rPr lang="en-US" sz="2400" dirty="0" smtClean="0"/>
              <a:t> than balanced electrolyte solutions.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In children with </a:t>
            </a:r>
            <a:r>
              <a:rPr lang="en-US" sz="2400" dirty="0" err="1" smtClean="0"/>
              <a:t>hypovolemia</a:t>
            </a:r>
            <a:r>
              <a:rPr lang="en-US" sz="2400" dirty="0" smtClean="0"/>
              <a:t>, </a:t>
            </a:r>
            <a:r>
              <a:rPr lang="en-US" sz="2400" b="1" dirty="0" smtClean="0"/>
              <a:t>colloids can be used </a:t>
            </a:r>
            <a:r>
              <a:rPr lang="en-US" sz="2400" b="1" dirty="0" err="1" smtClean="0"/>
              <a:t>intraoperatively</a:t>
            </a:r>
            <a:r>
              <a:rPr lang="en-US" sz="2400" b="1" dirty="0" smtClean="0"/>
              <a:t> where crystalloids alone are not sufficiently effective</a:t>
            </a:r>
            <a:r>
              <a:rPr lang="en-US" sz="2400" dirty="0" smtClean="0"/>
              <a:t> and blood products are not indicated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7455212" y="4760326"/>
            <a:ext cx="3758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err="1" smtClean="0"/>
              <a:t>Pediatric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Anesthesia</a:t>
            </a:r>
            <a:r>
              <a:rPr lang="it-IT" sz="1600" b="1" dirty="0" smtClean="0"/>
              <a:t> 27 (2017) 10–18</a:t>
            </a:r>
            <a:endParaRPr lang="it-IT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83893" y="516936"/>
            <a:ext cx="8011235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If HES is used, </a:t>
            </a:r>
            <a:r>
              <a:rPr lang="en-US" sz="3000" u="sng" dirty="0" smtClean="0"/>
              <a:t>third-generation products </a:t>
            </a:r>
          </a:p>
          <a:p>
            <a:pPr algn="ctr"/>
            <a:r>
              <a:rPr lang="en-US" sz="3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(HES 130)</a:t>
            </a:r>
            <a:r>
              <a:rPr lang="en-US" sz="3000" dirty="0" smtClean="0"/>
              <a:t>, which are associated with fewer adverse reactions, should be </a:t>
            </a:r>
            <a:r>
              <a:rPr lang="en-US" sz="3000" u="sng" dirty="0" smtClean="0"/>
              <a:t>the preferred choice.</a:t>
            </a:r>
            <a:endParaRPr lang="it-IT" sz="3000" u="sng" dirty="0"/>
          </a:p>
        </p:txBody>
      </p:sp>
      <p:sp>
        <p:nvSpPr>
          <p:cNvPr id="3" name="Rettangolo 2"/>
          <p:cNvSpPr/>
          <p:nvPr/>
        </p:nvSpPr>
        <p:spPr>
          <a:xfrm>
            <a:off x="700585" y="3563288"/>
            <a:ext cx="5195248" cy="224676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a-DK" sz="2000" i="1" dirty="0"/>
              <a:t>Van der Linden P, De Ville A, Hofer A et al.</a:t>
            </a:r>
          </a:p>
          <a:p>
            <a:pPr algn="ctr"/>
            <a:r>
              <a:rPr lang="en-US" sz="2000" i="1" dirty="0"/>
              <a:t>Six percent hydroxyethyl starch </a:t>
            </a:r>
            <a:r>
              <a:rPr lang="en-US" sz="2000" i="1" dirty="0" smtClean="0"/>
              <a:t>130/0.4 </a:t>
            </a:r>
            <a:r>
              <a:rPr lang="it-IT" sz="2000" i="1" dirty="0" smtClean="0"/>
              <a:t>(</a:t>
            </a:r>
            <a:r>
              <a:rPr lang="it-IT" sz="2000" i="1" dirty="0" err="1"/>
              <a:t>Voluven</a:t>
            </a:r>
            <a:r>
              <a:rPr lang="it-IT" sz="2000" i="1" dirty="0"/>
              <a:t>(R)) versus 5% human </a:t>
            </a:r>
            <a:r>
              <a:rPr lang="it-IT" sz="2000" i="1" dirty="0" err="1"/>
              <a:t>serum</a:t>
            </a:r>
            <a:r>
              <a:rPr lang="it-IT" sz="2000" i="1" dirty="0"/>
              <a:t> </a:t>
            </a:r>
            <a:r>
              <a:rPr lang="it-IT" sz="2000" i="1" dirty="0" err="1" smtClean="0"/>
              <a:t>albumin</a:t>
            </a:r>
            <a:r>
              <a:rPr lang="it-IT" sz="2000" i="1" dirty="0" smtClean="0"/>
              <a:t> </a:t>
            </a:r>
            <a:r>
              <a:rPr lang="en-US" sz="2000" i="1" dirty="0" smtClean="0"/>
              <a:t>for </a:t>
            </a:r>
            <a:r>
              <a:rPr lang="en-US" sz="2000" i="1" dirty="0"/>
              <a:t>volume replacement therapy </a:t>
            </a:r>
            <a:r>
              <a:rPr lang="en-US" sz="2000" i="1" dirty="0" smtClean="0"/>
              <a:t>during elective </a:t>
            </a:r>
            <a:r>
              <a:rPr lang="en-US" sz="2000" i="1" dirty="0"/>
              <a:t>open-heart surgery in </a:t>
            </a:r>
            <a:r>
              <a:rPr lang="en-US" sz="2000" i="1" dirty="0" smtClean="0"/>
              <a:t>pediatric </a:t>
            </a:r>
            <a:r>
              <a:rPr lang="it-IT" sz="2000" i="1" dirty="0" err="1" smtClean="0"/>
              <a:t>patients</a:t>
            </a:r>
            <a:r>
              <a:rPr lang="it-IT" sz="2000" i="1" dirty="0"/>
              <a:t>. </a:t>
            </a:r>
            <a:endParaRPr lang="it-IT" sz="2000" i="1" dirty="0" smtClean="0"/>
          </a:p>
          <a:p>
            <a:pPr algn="ctr"/>
            <a:r>
              <a:rPr lang="it-IT" sz="2000" i="1" dirty="0" err="1" smtClean="0"/>
              <a:t>Anesthesiology</a:t>
            </a:r>
            <a:r>
              <a:rPr lang="it-IT" sz="2000" i="1" dirty="0" smtClean="0"/>
              <a:t> </a:t>
            </a:r>
            <a:r>
              <a:rPr lang="it-IT" sz="2000" i="1" dirty="0"/>
              <a:t>2013; </a:t>
            </a:r>
            <a:r>
              <a:rPr lang="it-IT" sz="2000" i="1" dirty="0" smtClean="0"/>
              <a:t>119:1296–1309.</a:t>
            </a:r>
            <a:endParaRPr lang="it-IT" sz="2000" i="1" dirty="0"/>
          </a:p>
        </p:txBody>
      </p:sp>
      <p:sp>
        <p:nvSpPr>
          <p:cNvPr id="4" name="Rettangolo 3"/>
          <p:cNvSpPr/>
          <p:nvPr/>
        </p:nvSpPr>
        <p:spPr>
          <a:xfrm>
            <a:off x="6701052" y="3075973"/>
            <a:ext cx="4725846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fr-FR" sz="2000" i="1" dirty="0">
                <a:solidFill>
                  <a:prstClr val="black"/>
                </a:solidFill>
              </a:rPr>
              <a:t>Miao N, Yang J, Du Z et al. </a:t>
            </a:r>
            <a:endParaRPr lang="fr-FR" sz="2000" i="1" dirty="0" smtClean="0">
              <a:solidFill>
                <a:prstClr val="black"/>
              </a:solidFill>
            </a:endParaRPr>
          </a:p>
          <a:p>
            <a:pPr lvl="0" algn="ctr"/>
            <a:r>
              <a:rPr lang="fr-FR" sz="2000" i="1" dirty="0" err="1" smtClean="0">
                <a:solidFill>
                  <a:prstClr val="black"/>
                </a:solidFill>
              </a:rPr>
              <a:t>Comparison</a:t>
            </a:r>
            <a:r>
              <a:rPr lang="fr-FR" sz="2000" i="1" dirty="0" smtClean="0">
                <a:solidFill>
                  <a:prstClr val="black"/>
                </a:solidFill>
              </a:rPr>
              <a:t> of </a:t>
            </a:r>
            <a:r>
              <a:rPr lang="en-US" sz="2000" i="1" dirty="0" smtClean="0">
                <a:solidFill>
                  <a:prstClr val="black"/>
                </a:solidFill>
              </a:rPr>
              <a:t>low </a:t>
            </a:r>
            <a:r>
              <a:rPr lang="en-US" sz="2000" i="1" dirty="0">
                <a:solidFill>
                  <a:prstClr val="black"/>
                </a:solidFill>
              </a:rPr>
              <a:t>molecular weight hydroxyethyl </a:t>
            </a:r>
            <a:r>
              <a:rPr lang="en-US" sz="2000" i="1" dirty="0" smtClean="0">
                <a:solidFill>
                  <a:prstClr val="black"/>
                </a:solidFill>
              </a:rPr>
              <a:t>starch and </a:t>
            </a:r>
            <a:r>
              <a:rPr lang="en-US" sz="2000" i="1" dirty="0">
                <a:solidFill>
                  <a:prstClr val="black"/>
                </a:solidFill>
              </a:rPr>
              <a:t>human albumin as priming solutions </a:t>
            </a:r>
            <a:r>
              <a:rPr lang="en-US" sz="2000" i="1" dirty="0" smtClean="0">
                <a:solidFill>
                  <a:prstClr val="black"/>
                </a:solidFill>
              </a:rPr>
              <a:t>in children </a:t>
            </a:r>
            <a:r>
              <a:rPr lang="en-US" sz="2000" i="1" dirty="0">
                <a:solidFill>
                  <a:prstClr val="black"/>
                </a:solidFill>
              </a:rPr>
              <a:t>undergoing cardiac surgery. 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lvl="0" algn="ctr"/>
            <a:r>
              <a:rPr lang="en-US" sz="2000" i="1" dirty="0" smtClean="0">
                <a:solidFill>
                  <a:prstClr val="black"/>
                </a:solidFill>
              </a:rPr>
              <a:t>Perfusion </a:t>
            </a:r>
            <a:r>
              <a:rPr lang="it-IT" sz="2000" i="1" dirty="0" smtClean="0">
                <a:solidFill>
                  <a:prstClr val="black"/>
                </a:solidFill>
              </a:rPr>
              <a:t>2014</a:t>
            </a:r>
            <a:r>
              <a:rPr lang="it-IT" sz="2000" i="1" dirty="0">
                <a:solidFill>
                  <a:prstClr val="black"/>
                </a:solidFill>
              </a:rPr>
              <a:t>; 29: 462–468.</a:t>
            </a:r>
          </a:p>
        </p:txBody>
      </p:sp>
    </p:spTree>
    <p:extLst>
      <p:ext uri="{BB962C8B-B14F-4D97-AF65-F5344CB8AC3E}">
        <p14:creationId xmlns:p14="http://schemas.microsoft.com/office/powerpoint/2010/main" val="34924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44255" y="222277"/>
            <a:ext cx="10364451" cy="1596177"/>
          </a:xfrm>
        </p:spPr>
        <p:txBody>
          <a:bodyPr>
            <a:noAutofit/>
          </a:bodyPr>
          <a:lstStyle/>
          <a:p>
            <a:r>
              <a:rPr lang="it-IT" sz="8000" b="1" cap="non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8000" b="1" cap="non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8000" b="1" cap="non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Perché?</a:t>
            </a:r>
            <a:br>
              <a:rPr lang="it-IT" sz="8000" b="1" cap="non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8000" b="1" cap="none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gnaposto testo 6"/>
          <p:cNvSpPr>
            <a:spLocks noGrp="1"/>
          </p:cNvSpPr>
          <p:nvPr>
            <p:ph type="body" idx="4294967295"/>
          </p:nvPr>
        </p:nvSpPr>
        <p:spPr>
          <a:xfrm>
            <a:off x="544286" y="2214694"/>
            <a:ext cx="7630885" cy="1297112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it-IT" sz="2800" u="sng" dirty="0"/>
              <a:t>MANTENIMENTO</a:t>
            </a:r>
          </a:p>
          <a:p>
            <a:pPr marL="0" indent="0">
              <a:buNone/>
            </a:pPr>
            <a:r>
              <a:rPr lang="it-IT" sz="2400" i="1" cap="none" dirty="0"/>
              <a:t>Per fornire le esigenze quotidiane</a:t>
            </a:r>
          </a:p>
        </p:txBody>
      </p:sp>
      <p:sp>
        <p:nvSpPr>
          <p:cNvPr id="8" name="Segnaposto testo 6"/>
          <p:cNvSpPr txBox="1">
            <a:spLocks/>
          </p:cNvSpPr>
          <p:nvPr/>
        </p:nvSpPr>
        <p:spPr>
          <a:xfrm>
            <a:off x="4626429" y="3603171"/>
            <a:ext cx="7150219" cy="1307392"/>
          </a:xfrm>
          <a:prstGeom prst="rect">
            <a:avLst/>
          </a:prstGeom>
          <a:solidFill>
            <a:srgbClr val="FFC000"/>
          </a:solidFill>
        </p:spPr>
        <p:txBody>
          <a:bodyPr vert="horz" anchor="t">
            <a:normAutofit/>
          </a:bodyPr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800" b="1" u="sng" cap="all" spc="250" dirty="0">
                <a:solidFill>
                  <a:schemeClr val="tx2"/>
                </a:solidFill>
              </a:rPr>
              <a:t>Rimpiazzo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400" i="1" spc="250" dirty="0">
                <a:solidFill>
                  <a:schemeClr val="tx2"/>
                </a:solidFill>
              </a:rPr>
              <a:t>S</a:t>
            </a:r>
            <a:r>
              <a:rPr lang="it-IT" sz="2400" i="1" spc="250" dirty="0" err="1">
                <a:solidFill>
                  <a:schemeClr val="tx2"/>
                </a:solidFill>
              </a:rPr>
              <a:t>ostituire</a:t>
            </a:r>
            <a:r>
              <a:rPr lang="it-IT" sz="2400" i="1" spc="250" dirty="0">
                <a:solidFill>
                  <a:schemeClr val="tx2"/>
                </a:solidFill>
              </a:rPr>
              <a:t> le perdite 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endParaRPr lang="it-IT" sz="2400" i="1" spc="250" dirty="0">
              <a:solidFill>
                <a:schemeClr val="tx2"/>
              </a:solidFill>
            </a:endParaRPr>
          </a:p>
        </p:txBody>
      </p:sp>
      <p:sp>
        <p:nvSpPr>
          <p:cNvPr id="9" name="Segnaposto testo 6"/>
          <p:cNvSpPr txBox="1">
            <a:spLocks/>
          </p:cNvSpPr>
          <p:nvPr/>
        </p:nvSpPr>
        <p:spPr>
          <a:xfrm>
            <a:off x="544287" y="5127555"/>
            <a:ext cx="7717970" cy="1480074"/>
          </a:xfrm>
          <a:prstGeom prst="rect">
            <a:avLst/>
          </a:prstGeom>
          <a:solidFill>
            <a:srgbClr val="FF0000"/>
          </a:solidFill>
        </p:spPr>
        <p:txBody>
          <a:bodyPr vert="horz" anchor="t">
            <a:norm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800" b="1" u="sng" cap="all" spc="250" dirty="0">
                <a:solidFill>
                  <a:schemeClr val="tx2"/>
                </a:solidFill>
              </a:rPr>
              <a:t>Rianimazione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400" i="1" spc="250" dirty="0">
                <a:solidFill>
                  <a:schemeClr val="tx2"/>
                </a:solidFill>
              </a:rPr>
              <a:t>Correggere deficit di volume intravascolare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endParaRPr lang="it-IT" sz="2400" i="1" spc="2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913774" y="287053"/>
            <a:ext cx="10364451" cy="1596177"/>
          </a:xfrm>
        </p:spPr>
        <p:txBody>
          <a:bodyPr>
            <a:normAutofit/>
          </a:bodyPr>
          <a:lstStyle/>
          <a:p>
            <a:r>
              <a:rPr lang="it-IT" sz="5400" b="1" cap="none" dirty="0" smtClean="0">
                <a:solidFill>
                  <a:schemeClr val="accent2">
                    <a:lumMod val="75000"/>
                  </a:schemeClr>
                </a:solidFill>
              </a:rPr>
              <a:t>Fabbisogno idrico </a:t>
            </a:r>
            <a:endParaRPr lang="it-IT" sz="54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Segnaposto contenuto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4"/>
          </p:nvPr>
        </p:nvSpPr>
        <p:spPr>
          <a:xfrm>
            <a:off x="657735" y="1646188"/>
            <a:ext cx="5105400" cy="7788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800" b="1" i="1" cap="none" dirty="0" err="1" smtClean="0"/>
              <a:t>Maintenance</a:t>
            </a:r>
            <a:r>
              <a:rPr lang="it-IT" sz="1800" b="1" i="1" cap="none" dirty="0" smtClean="0"/>
              <a:t> </a:t>
            </a:r>
            <a:r>
              <a:rPr lang="it-IT" sz="1800" b="1" i="1" cap="none" dirty="0" err="1" smtClean="0"/>
              <a:t>fluid</a:t>
            </a:r>
            <a:r>
              <a:rPr lang="it-IT" sz="1800" b="1" i="1" cap="none" dirty="0" smtClean="0"/>
              <a:t> </a:t>
            </a:r>
            <a:r>
              <a:rPr lang="it-IT" sz="1800" b="1" i="1" cap="none" dirty="0" err="1" smtClean="0"/>
              <a:t>requirements</a:t>
            </a:r>
            <a:r>
              <a:rPr lang="it-IT" sz="1800" b="1" i="1" cap="none" dirty="0" smtClean="0"/>
              <a:t> </a:t>
            </a:r>
            <a:r>
              <a:rPr lang="it-IT" sz="1800" b="1" i="1" cap="none" dirty="0" err="1" smtClean="0"/>
              <a:t>based</a:t>
            </a:r>
            <a:r>
              <a:rPr lang="it-IT" sz="1800" b="1" i="1" cap="none" dirty="0" smtClean="0"/>
              <a:t> on body </a:t>
            </a:r>
            <a:r>
              <a:rPr lang="it-IT" sz="1800" b="1" i="1" cap="none" dirty="0" err="1" smtClean="0"/>
              <a:t>weight</a:t>
            </a:r>
            <a:endParaRPr lang="it-IT" sz="1800" b="1" i="1" cap="none" dirty="0"/>
          </a:p>
        </p:txBody>
      </p:sp>
      <p:pic>
        <p:nvPicPr>
          <p:cNvPr id="10242" name="Picture 2" descr="isultati immagini per holliday segar calories weight child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1" y="2367092"/>
            <a:ext cx="5618729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798801" y="6275061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err="1" smtClean="0"/>
              <a:t>Holliday</a:t>
            </a:r>
            <a:r>
              <a:rPr lang="it-IT" sz="2800" i="1" dirty="0" smtClean="0"/>
              <a:t> and Segar, 1957</a:t>
            </a:r>
            <a:endParaRPr lang="it-IT" sz="2800" i="1" dirty="0"/>
          </a:p>
        </p:txBody>
      </p:sp>
      <p:sp>
        <p:nvSpPr>
          <p:cNvPr id="13" name="Rettangolo 12"/>
          <p:cNvSpPr/>
          <p:nvPr/>
        </p:nvSpPr>
        <p:spPr>
          <a:xfrm>
            <a:off x="6096000" y="2819943"/>
            <a:ext cx="6096000" cy="23637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altLang="it-IT" sz="2400" b="1" u="sng" dirty="0"/>
              <a:t>100 ml H</a:t>
            </a:r>
            <a:r>
              <a:rPr lang="it-IT" altLang="it-IT" sz="2400" b="1" u="sng" baseline="-25000" dirty="0"/>
              <a:t>2</a:t>
            </a:r>
            <a:r>
              <a:rPr lang="it-IT" altLang="it-IT" sz="2400" b="1" u="sng" dirty="0"/>
              <a:t>O / 100 </a:t>
            </a:r>
            <a:r>
              <a:rPr lang="it-IT" altLang="it-IT" sz="2400" b="1" u="sng" dirty="0" err="1"/>
              <a:t>cal</a:t>
            </a:r>
            <a:r>
              <a:rPr lang="it-IT" altLang="it-IT" sz="2400" b="1" u="sng" dirty="0"/>
              <a:t> spese</a:t>
            </a:r>
          </a:p>
          <a:p>
            <a:pPr>
              <a:lnSpc>
                <a:spcPct val="90000"/>
              </a:lnSpc>
            </a:pPr>
            <a:endParaRPr lang="it-IT" altLang="it-IT" sz="2000" b="1" dirty="0"/>
          </a:p>
          <a:p>
            <a:pPr>
              <a:lnSpc>
                <a:spcPct val="90000"/>
              </a:lnSpc>
            </a:pPr>
            <a:endParaRPr lang="it-IT" altLang="it-IT" sz="2000" b="1" dirty="0"/>
          </a:p>
          <a:p>
            <a:pPr>
              <a:lnSpc>
                <a:spcPct val="90000"/>
              </a:lnSpc>
            </a:pPr>
            <a:r>
              <a:rPr lang="it-IT" altLang="it-IT" sz="2000" dirty="0"/>
              <a:t>&lt; 10 </a:t>
            </a:r>
            <a:r>
              <a:rPr lang="it-IT" altLang="it-IT" sz="2000" dirty="0" smtClean="0"/>
              <a:t>kg		100 </a:t>
            </a:r>
            <a:r>
              <a:rPr lang="it-IT" altLang="it-IT" sz="2000" dirty="0"/>
              <a:t>ml/Kg/die per i primi 10 Kg</a:t>
            </a:r>
          </a:p>
          <a:p>
            <a:pPr>
              <a:lnSpc>
                <a:spcPct val="90000"/>
              </a:lnSpc>
            </a:pPr>
            <a:endParaRPr lang="it-IT" altLang="it-IT" sz="2000" dirty="0"/>
          </a:p>
          <a:p>
            <a:pPr>
              <a:lnSpc>
                <a:spcPct val="90000"/>
              </a:lnSpc>
            </a:pPr>
            <a:r>
              <a:rPr lang="it-IT" altLang="it-IT" sz="2000" dirty="0" smtClean="0"/>
              <a:t>10&gt;Kg&lt;20	50 </a:t>
            </a:r>
            <a:r>
              <a:rPr lang="it-IT" altLang="it-IT" sz="2000" dirty="0"/>
              <a:t>ml/Kg/die per i secondi 10 Kg</a:t>
            </a:r>
          </a:p>
          <a:p>
            <a:pPr>
              <a:lnSpc>
                <a:spcPct val="90000"/>
              </a:lnSpc>
            </a:pPr>
            <a:endParaRPr lang="it-IT" altLang="it-IT" sz="2000" dirty="0"/>
          </a:p>
          <a:p>
            <a:pPr>
              <a:lnSpc>
                <a:spcPct val="90000"/>
              </a:lnSpc>
            </a:pPr>
            <a:r>
              <a:rPr lang="it-IT" altLang="it-IT" sz="2000" dirty="0"/>
              <a:t>&gt; 20 Kg		</a:t>
            </a:r>
            <a:r>
              <a:rPr lang="it-IT" altLang="it-IT" sz="2000" dirty="0" smtClean="0"/>
              <a:t>20 </a:t>
            </a:r>
            <a:r>
              <a:rPr lang="it-IT" altLang="it-IT" sz="2000" dirty="0"/>
              <a:t>ml/Kg/die per ogni Kg dopo i 20</a:t>
            </a:r>
          </a:p>
        </p:txBody>
      </p:sp>
    </p:spTree>
    <p:extLst>
      <p:ext uri="{BB962C8B-B14F-4D97-AF65-F5344CB8AC3E}">
        <p14:creationId xmlns:p14="http://schemas.microsoft.com/office/powerpoint/2010/main" val="8536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93" y="755650"/>
            <a:ext cx="5870121" cy="13775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2780393"/>
            <a:ext cx="82042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76" y="3917144"/>
            <a:ext cx="10223509" cy="11684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56" y="0"/>
            <a:ext cx="5072743" cy="1354990"/>
          </a:xfrm>
          <a:prstGeom prst="rect">
            <a:avLst/>
          </a:prstGeom>
        </p:spPr>
      </p:pic>
      <p:sp>
        <p:nvSpPr>
          <p:cNvPr id="10" name="Segnaposto testo 6"/>
          <p:cNvSpPr>
            <a:spLocks noGrp="1"/>
          </p:cNvSpPr>
          <p:nvPr>
            <p:ph type="body" idx="4294967295"/>
          </p:nvPr>
        </p:nvSpPr>
        <p:spPr>
          <a:xfrm>
            <a:off x="2209791" y="1987511"/>
            <a:ext cx="7630885" cy="1297112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it-IT" sz="2800" u="sng" dirty="0"/>
              <a:t>MANTENIMENTO</a:t>
            </a:r>
          </a:p>
          <a:p>
            <a:pPr marL="0" indent="0">
              <a:buNone/>
            </a:pPr>
            <a:r>
              <a:rPr lang="it-IT" sz="2400" i="1" cap="none" dirty="0"/>
              <a:t>Per fornire le esigenze quotidiane</a:t>
            </a:r>
          </a:p>
        </p:txBody>
      </p:sp>
      <p:sp>
        <p:nvSpPr>
          <p:cNvPr id="11" name="Ovale 10"/>
          <p:cNvSpPr/>
          <p:nvPr/>
        </p:nvSpPr>
        <p:spPr>
          <a:xfrm>
            <a:off x="1872343" y="4386943"/>
            <a:ext cx="2427516" cy="5192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2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39" y="0"/>
            <a:ext cx="4600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cap="none" dirty="0" smtClean="0">
                <a:solidFill>
                  <a:schemeClr val="accent2">
                    <a:lumMod val="75000"/>
                  </a:schemeClr>
                </a:solidFill>
              </a:rPr>
              <a:t>Body </a:t>
            </a:r>
            <a:r>
              <a:rPr lang="it-IT" sz="4400" b="1" cap="none" dirty="0" err="1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it-IT" sz="4400" b="1" cap="none" dirty="0" err="1" smtClean="0">
                <a:solidFill>
                  <a:schemeClr val="accent2">
                    <a:lumMod val="75000"/>
                  </a:schemeClr>
                </a:solidFill>
              </a:rPr>
              <a:t>luid</a:t>
            </a:r>
            <a:r>
              <a:rPr lang="it-IT" sz="4400" b="1" cap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400" b="1" cap="none" dirty="0" err="1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it-IT" sz="4400" b="1" cap="none" dirty="0" err="1" smtClean="0">
                <a:solidFill>
                  <a:schemeClr val="accent2">
                    <a:lumMod val="75000"/>
                  </a:schemeClr>
                </a:solidFill>
              </a:rPr>
              <a:t>omeostasis</a:t>
            </a:r>
            <a:r>
              <a:rPr lang="it-IT" sz="4400" b="1" cap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it-IT" sz="44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410826" cy="34241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600" i="1" cap="none" dirty="0" smtClean="0">
                <a:ea typeface="Apple Chancery" charset="0"/>
                <a:cs typeface="Apple Chancery" charset="0"/>
              </a:rPr>
              <a:t>Delicate balance of </a:t>
            </a:r>
            <a:r>
              <a:rPr lang="it-IT" sz="3600" b="1" u="sng" cap="none" dirty="0" err="1">
                <a:ea typeface="Apple Chancery" charset="0"/>
                <a:cs typeface="Apple Chancery" charset="0"/>
              </a:rPr>
              <a:t>F</a:t>
            </a:r>
            <a:r>
              <a:rPr lang="it-IT" sz="3600" b="1" u="sng" cap="none" dirty="0" err="1" smtClean="0">
                <a:ea typeface="Apple Chancery" charset="0"/>
                <a:cs typeface="Apple Chancery" charset="0"/>
              </a:rPr>
              <a:t>luids</a:t>
            </a:r>
            <a:endParaRPr lang="it-IT" sz="3600" b="1" u="sng" cap="none" dirty="0" smtClean="0">
              <a:ea typeface="Apple Chancery" charset="0"/>
              <a:cs typeface="Apple Chancery" charset="0"/>
            </a:endParaRPr>
          </a:p>
          <a:p>
            <a:pPr marL="0" indent="0" algn="ctr">
              <a:buNone/>
            </a:pPr>
            <a:r>
              <a:rPr lang="it-IT" sz="3600" b="1" u="sng" cap="none" dirty="0" err="1" smtClean="0">
                <a:ea typeface="Apple Chancery" charset="0"/>
                <a:cs typeface="Apple Chancery" charset="0"/>
              </a:rPr>
              <a:t>Electrolytes</a:t>
            </a:r>
            <a:endParaRPr lang="it-IT" sz="3600" b="1" u="sng" cap="none" dirty="0" smtClean="0">
              <a:ea typeface="Apple Chancery" charset="0"/>
              <a:cs typeface="Apple Chancery" charset="0"/>
            </a:endParaRPr>
          </a:p>
          <a:p>
            <a:pPr marL="0" indent="0" algn="ctr">
              <a:buNone/>
            </a:pPr>
            <a:r>
              <a:rPr lang="it-IT" sz="3600" b="1" u="sng" cap="none" dirty="0" smtClean="0">
                <a:ea typeface="Apple Chancery" charset="0"/>
                <a:cs typeface="Apple Chancery" charset="0"/>
              </a:rPr>
              <a:t> </a:t>
            </a:r>
            <a:r>
              <a:rPr lang="it-IT" sz="3600" b="1" u="sng" cap="none" dirty="0" err="1">
                <a:ea typeface="Apple Chancery" charset="0"/>
                <a:cs typeface="Apple Chancery" charset="0"/>
              </a:rPr>
              <a:t>H</a:t>
            </a:r>
            <a:r>
              <a:rPr lang="it-IT" sz="3600" b="1" u="sng" cap="none" dirty="0" err="1" smtClean="0">
                <a:ea typeface="Apple Chancery" charset="0"/>
                <a:cs typeface="Apple Chancery" charset="0"/>
              </a:rPr>
              <a:t>ormones</a:t>
            </a:r>
            <a:r>
              <a:rPr lang="it-IT" sz="3600" b="1" u="sng" cap="none" dirty="0" smtClean="0">
                <a:ea typeface="Apple Chancery" charset="0"/>
                <a:cs typeface="Apple Chancery" charset="0"/>
              </a:rPr>
              <a:t> </a:t>
            </a:r>
            <a:endParaRPr lang="it-IT" sz="3600" b="1" u="sng" cap="none" dirty="0">
              <a:ea typeface="Apple Chancery" charset="0"/>
              <a:cs typeface="Apple Chancery" charset="0"/>
            </a:endParaRPr>
          </a:p>
        </p:txBody>
      </p:sp>
      <p:pic>
        <p:nvPicPr>
          <p:cNvPr id="6146" name="Picture 2" descr="isultati immagini per acqua nel corpo um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58" y="2211345"/>
            <a:ext cx="3461656" cy="37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9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56" y="0"/>
            <a:ext cx="5072743" cy="1354990"/>
          </a:xfrm>
          <a:prstGeom prst="rect">
            <a:avLst/>
          </a:prstGeom>
        </p:spPr>
      </p:pic>
      <p:sp>
        <p:nvSpPr>
          <p:cNvPr id="6" name="Segnaposto testo 6"/>
          <p:cNvSpPr txBox="1">
            <a:spLocks/>
          </p:cNvSpPr>
          <p:nvPr/>
        </p:nvSpPr>
        <p:spPr>
          <a:xfrm>
            <a:off x="419948" y="677495"/>
            <a:ext cx="7150219" cy="1109129"/>
          </a:xfrm>
          <a:prstGeom prst="rect">
            <a:avLst/>
          </a:prstGeom>
          <a:solidFill>
            <a:srgbClr val="FFC000"/>
          </a:solidFill>
        </p:spPr>
        <p:txBody>
          <a:bodyPr vert="horz" anchor="t">
            <a:norm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800" b="1" u="sng" cap="all" spc="250" dirty="0">
                <a:solidFill>
                  <a:schemeClr val="tx2"/>
                </a:solidFill>
              </a:rPr>
              <a:t>Rimpiazzo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400" i="1" spc="250" dirty="0">
                <a:solidFill>
                  <a:schemeClr val="tx2"/>
                </a:solidFill>
              </a:rPr>
              <a:t>S</a:t>
            </a:r>
            <a:r>
              <a:rPr lang="it-IT" sz="2400" i="1" spc="250" dirty="0" err="1">
                <a:solidFill>
                  <a:schemeClr val="tx2"/>
                </a:solidFill>
              </a:rPr>
              <a:t>ostituire</a:t>
            </a:r>
            <a:r>
              <a:rPr lang="it-IT" sz="2400" i="1" spc="250" dirty="0">
                <a:solidFill>
                  <a:schemeClr val="tx2"/>
                </a:solidFill>
              </a:rPr>
              <a:t> le perdite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endParaRPr lang="it-IT" sz="2400" i="1" spc="250" dirty="0">
              <a:solidFill>
                <a:schemeClr val="tx2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8" y="2738664"/>
            <a:ext cx="8001000" cy="26522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257" y="1644515"/>
            <a:ext cx="4274493" cy="49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59" y="0"/>
            <a:ext cx="5477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56" y="0"/>
            <a:ext cx="5072743" cy="1354990"/>
          </a:xfrm>
          <a:prstGeom prst="rect">
            <a:avLst/>
          </a:prstGeom>
        </p:spPr>
      </p:pic>
      <p:sp>
        <p:nvSpPr>
          <p:cNvPr id="6" name="Segnaposto testo 6"/>
          <p:cNvSpPr txBox="1">
            <a:spLocks/>
          </p:cNvSpPr>
          <p:nvPr/>
        </p:nvSpPr>
        <p:spPr>
          <a:xfrm>
            <a:off x="2428417" y="677495"/>
            <a:ext cx="7717970" cy="1480074"/>
          </a:xfrm>
          <a:prstGeom prst="rect">
            <a:avLst/>
          </a:prstGeom>
          <a:solidFill>
            <a:srgbClr val="FF0000"/>
          </a:solidFill>
        </p:spPr>
        <p:txBody>
          <a:bodyPr vert="horz" anchor="t">
            <a:norm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800" b="1" u="sng" cap="all" spc="250" dirty="0">
                <a:solidFill>
                  <a:schemeClr val="tx2"/>
                </a:solidFill>
              </a:rPr>
              <a:t>Rianimazione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400" i="1" spc="250" dirty="0">
                <a:solidFill>
                  <a:schemeClr val="tx2"/>
                </a:solidFill>
              </a:rPr>
              <a:t>Correggere deficit di volume </a:t>
            </a:r>
            <a:r>
              <a:rPr lang="it-IT" sz="2400" i="1" spc="250" dirty="0" smtClean="0">
                <a:solidFill>
                  <a:schemeClr val="tx2"/>
                </a:solidFill>
              </a:rPr>
              <a:t>intravascolare in emergenza </a:t>
            </a:r>
            <a:endParaRPr lang="it-IT" sz="2400" i="1" spc="250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endParaRPr lang="it-IT" sz="2400" i="1" spc="250" dirty="0">
              <a:solidFill>
                <a:schemeClr val="tx2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71" y="2423886"/>
            <a:ext cx="9220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3104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62" y="1774370"/>
            <a:ext cx="6278724" cy="35378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60" y="6335485"/>
            <a:ext cx="1669883" cy="3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913774" y="4604656"/>
            <a:ext cx="10363826" cy="1447801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lang="it-IT" sz="3600" b="1" cap="none" dirty="0" smtClean="0">
                <a:solidFill>
                  <a:schemeClr val="accent2">
                    <a:lumMod val="75000"/>
                  </a:schemeClr>
                </a:solidFill>
              </a:rPr>
              <a:t>Hospital-</a:t>
            </a:r>
            <a:r>
              <a:rPr lang="it-IT" sz="3600" b="1" cap="none" dirty="0" err="1" smtClean="0">
                <a:solidFill>
                  <a:schemeClr val="accent2">
                    <a:lumMod val="75000"/>
                  </a:schemeClr>
                </a:solidFill>
              </a:rPr>
              <a:t>acquired</a:t>
            </a:r>
            <a:r>
              <a:rPr lang="it-IT" sz="3600" b="1" cap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600" b="1" cap="none" dirty="0" err="1" smtClean="0">
                <a:solidFill>
                  <a:schemeClr val="accent2">
                    <a:lumMod val="75000"/>
                  </a:schemeClr>
                </a:solidFill>
              </a:rPr>
              <a:t>Hyponatremia</a:t>
            </a:r>
            <a:r>
              <a:rPr lang="it-IT" sz="3600" b="1" cap="none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it-IT" sz="3600" b="1" cap="none" dirty="0" err="1" smtClean="0">
                <a:solidFill>
                  <a:schemeClr val="accent2">
                    <a:lumMod val="75000"/>
                  </a:schemeClr>
                </a:solidFill>
              </a:rPr>
              <a:t>Overload</a:t>
            </a:r>
            <a:endParaRPr lang="it-IT" sz="3600" b="1" cap="none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lang="it-IT" sz="3600" b="1" cap="none" dirty="0" err="1" smtClean="0">
                <a:solidFill>
                  <a:schemeClr val="accent2">
                    <a:lumMod val="75000"/>
                  </a:schemeClr>
                </a:solidFill>
              </a:rPr>
              <a:t>Neurological</a:t>
            </a:r>
            <a:r>
              <a:rPr lang="it-IT" sz="3600" b="1" cap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600" b="1" cap="none" dirty="0" err="1" smtClean="0">
                <a:solidFill>
                  <a:schemeClr val="accent2">
                    <a:lumMod val="75000"/>
                  </a:schemeClr>
                </a:solidFill>
              </a:rPr>
              <a:t>morbidity</a:t>
            </a:r>
            <a:r>
              <a:rPr lang="it-IT" sz="3600" b="1" cap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600" b="1" cap="none" dirty="0" err="1" smtClean="0">
                <a:solidFill>
                  <a:schemeClr val="accent2">
                    <a:lumMod val="75000"/>
                  </a:schemeClr>
                </a:solidFill>
              </a:rPr>
              <a:t>associated</a:t>
            </a:r>
            <a:r>
              <a:rPr lang="it-IT" sz="3600" b="1" cap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7410" name="Picture 2" descr="isultati immagini per ri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672">
            <a:off x="4220281" y="397094"/>
            <a:ext cx="3750813" cy="375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66057" y="639633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err="1" smtClean="0"/>
              <a:t>Edelson</a:t>
            </a:r>
            <a:r>
              <a:rPr lang="it-IT" sz="1200" i="1" dirty="0" smtClean="0"/>
              <a:t> JB, </a:t>
            </a:r>
            <a:r>
              <a:rPr lang="it-IT" sz="1200" i="1" dirty="0" err="1" smtClean="0"/>
              <a:t>Intravenous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fluid</a:t>
            </a:r>
            <a:r>
              <a:rPr lang="it-IT" sz="1200" i="1" dirty="0" smtClean="0"/>
              <a:t> management in the </a:t>
            </a:r>
            <a:r>
              <a:rPr lang="it-IT" sz="1200" i="1" dirty="0" err="1" smtClean="0"/>
              <a:t>pediatric</a:t>
            </a:r>
            <a:r>
              <a:rPr lang="it-IT" sz="1200" i="1" dirty="0" smtClean="0"/>
              <a:t> hospital </a:t>
            </a:r>
            <a:r>
              <a:rPr lang="it-IT" sz="1200" i="1" dirty="0" err="1" smtClean="0"/>
              <a:t>setting</a:t>
            </a:r>
            <a:r>
              <a:rPr lang="it-IT" sz="1200" i="1" dirty="0" smtClean="0"/>
              <a:t>: </a:t>
            </a:r>
            <a:r>
              <a:rPr lang="it-IT" sz="1200" i="1" dirty="0" err="1" smtClean="0"/>
              <a:t>is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isotonic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fluid</a:t>
            </a:r>
            <a:r>
              <a:rPr lang="it-IT" sz="1200" i="1" dirty="0" smtClean="0"/>
              <a:t> the right </a:t>
            </a:r>
            <a:r>
              <a:rPr lang="it-IT" sz="1200" i="1" dirty="0" err="1" smtClean="0"/>
              <a:t>approach</a:t>
            </a:r>
            <a:r>
              <a:rPr lang="it-IT" sz="1200" i="1" dirty="0" smtClean="0"/>
              <a:t> for </a:t>
            </a:r>
            <a:r>
              <a:rPr lang="it-IT" sz="1200" i="1" dirty="0" err="1" smtClean="0"/>
              <a:t>all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patients</a:t>
            </a:r>
            <a:r>
              <a:rPr lang="it-IT" sz="1200" i="1" dirty="0" smtClean="0"/>
              <a:t>? </a:t>
            </a:r>
            <a:r>
              <a:rPr lang="it-IT" sz="1200" i="1" dirty="0" err="1" smtClean="0"/>
              <a:t>Current</a:t>
            </a:r>
            <a:r>
              <a:rPr lang="it-IT" sz="1200" i="1" dirty="0" smtClean="0"/>
              <a:t> Treatment </a:t>
            </a:r>
            <a:r>
              <a:rPr lang="it-IT" sz="1200" i="1" dirty="0" err="1" smtClean="0"/>
              <a:t>Options</a:t>
            </a:r>
            <a:r>
              <a:rPr lang="it-IT" sz="1200" i="1" dirty="0" smtClean="0"/>
              <a:t> in </a:t>
            </a:r>
            <a:r>
              <a:rPr lang="it-IT" sz="1200" i="1" dirty="0" err="1" smtClean="0"/>
              <a:t>Pediatrics</a:t>
            </a:r>
            <a:r>
              <a:rPr lang="it-IT" sz="1200" i="1" dirty="0" smtClean="0"/>
              <a:t> 2015;1:90-99.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84130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sultati immagini per a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76458" y="1556657"/>
            <a:ext cx="43869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2400" dirty="0" smtClean="0"/>
              <a:t>Inappropriata secrezione di ADH e conseguente assorbimento di acqua libera. </a:t>
            </a:r>
          </a:p>
          <a:p>
            <a:pPr marL="342900" indent="-342900">
              <a:buAutoNum type="arabicPeriod"/>
            </a:pPr>
            <a:r>
              <a:rPr lang="it-IT" sz="2400" dirty="0" smtClean="0"/>
              <a:t>Somministrazione di cristalloidi ipotonici</a:t>
            </a:r>
          </a:p>
          <a:p>
            <a:pPr marL="342900" indent="-342900">
              <a:buAutoNum type="arabicPeriod"/>
            </a:pPr>
            <a:endParaRPr lang="it-IT" sz="2400" dirty="0"/>
          </a:p>
          <a:p>
            <a:endParaRPr lang="it-IT" sz="2400" dirty="0" smtClean="0"/>
          </a:p>
          <a:p>
            <a:pPr algn="ctr"/>
            <a:endParaRPr lang="it-IT" sz="2400" dirty="0" smtClean="0"/>
          </a:p>
          <a:p>
            <a:pPr algn="ctr"/>
            <a:r>
              <a:rPr lang="it-IT" sz="3600" b="1" dirty="0" err="1" smtClean="0">
                <a:solidFill>
                  <a:schemeClr val="accent2">
                    <a:lumMod val="75000"/>
                  </a:schemeClr>
                </a:solidFill>
              </a:rPr>
              <a:t>Overload</a:t>
            </a:r>
            <a:r>
              <a:rPr lang="it-IT" sz="36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it-IT" sz="3600" b="1" dirty="0" err="1" smtClean="0">
                <a:solidFill>
                  <a:schemeClr val="accent2">
                    <a:lumMod val="75000"/>
                  </a:schemeClr>
                </a:solidFill>
              </a:rPr>
              <a:t>Hyponatremia</a:t>
            </a:r>
            <a:endParaRPr lang="it-IT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Freccia giù 5"/>
          <p:cNvSpPr/>
          <p:nvPr/>
        </p:nvSpPr>
        <p:spPr>
          <a:xfrm>
            <a:off x="9688286" y="4103914"/>
            <a:ext cx="359228" cy="718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2628900"/>
            <a:ext cx="4613729" cy="317775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6057" y="639633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err="1" smtClean="0"/>
              <a:t>Edelson</a:t>
            </a:r>
            <a:r>
              <a:rPr lang="it-IT" sz="1200" i="1" dirty="0" smtClean="0"/>
              <a:t> JB, </a:t>
            </a:r>
            <a:r>
              <a:rPr lang="it-IT" sz="1200" i="1" dirty="0" err="1" smtClean="0"/>
              <a:t>Intravenous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fluid</a:t>
            </a:r>
            <a:r>
              <a:rPr lang="it-IT" sz="1200" i="1" dirty="0" smtClean="0"/>
              <a:t> management in the </a:t>
            </a:r>
            <a:r>
              <a:rPr lang="it-IT" sz="1200" i="1" dirty="0" err="1" smtClean="0"/>
              <a:t>pediatric</a:t>
            </a:r>
            <a:r>
              <a:rPr lang="it-IT" sz="1200" i="1" dirty="0" smtClean="0"/>
              <a:t> hospital </a:t>
            </a:r>
            <a:r>
              <a:rPr lang="it-IT" sz="1200" i="1" dirty="0" err="1" smtClean="0"/>
              <a:t>setting</a:t>
            </a:r>
            <a:r>
              <a:rPr lang="it-IT" sz="1200" i="1" dirty="0" smtClean="0"/>
              <a:t>: </a:t>
            </a:r>
            <a:r>
              <a:rPr lang="it-IT" sz="1200" i="1" dirty="0" err="1" smtClean="0"/>
              <a:t>is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isotonic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fluid</a:t>
            </a:r>
            <a:r>
              <a:rPr lang="it-IT" sz="1200" i="1" dirty="0" smtClean="0"/>
              <a:t> the right </a:t>
            </a:r>
            <a:r>
              <a:rPr lang="it-IT" sz="1200" i="1" dirty="0" err="1" smtClean="0"/>
              <a:t>approach</a:t>
            </a:r>
            <a:r>
              <a:rPr lang="it-IT" sz="1200" i="1" dirty="0" smtClean="0"/>
              <a:t> for </a:t>
            </a:r>
            <a:r>
              <a:rPr lang="it-IT" sz="1200" i="1" dirty="0" err="1" smtClean="0"/>
              <a:t>all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patients</a:t>
            </a:r>
            <a:r>
              <a:rPr lang="it-IT" sz="1200" i="1" dirty="0" smtClean="0"/>
              <a:t>? </a:t>
            </a:r>
            <a:r>
              <a:rPr lang="it-IT" sz="1200" i="1" dirty="0" err="1" smtClean="0"/>
              <a:t>Current</a:t>
            </a:r>
            <a:r>
              <a:rPr lang="it-IT" sz="1200" i="1" dirty="0" smtClean="0"/>
              <a:t> Treatment </a:t>
            </a:r>
            <a:r>
              <a:rPr lang="it-IT" sz="1200" i="1" dirty="0" err="1" smtClean="0"/>
              <a:t>Options</a:t>
            </a:r>
            <a:r>
              <a:rPr lang="it-IT" sz="1200" i="1" dirty="0" smtClean="0"/>
              <a:t> in </a:t>
            </a:r>
            <a:r>
              <a:rPr lang="it-IT" sz="1200" i="1" dirty="0" err="1" smtClean="0"/>
              <a:t>Pediatrics</a:t>
            </a:r>
            <a:r>
              <a:rPr lang="it-IT" sz="1200" i="1" dirty="0" smtClean="0"/>
              <a:t> 2015;1:90-99.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6292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cap="none" dirty="0" smtClean="0"/>
              <a:t>…ma ci stiamo dimenticando qualcosa?</a:t>
            </a:r>
            <a:endParaRPr lang="it-IT" cap="none" dirty="0"/>
          </a:p>
        </p:txBody>
      </p:sp>
    </p:spTree>
    <p:extLst>
      <p:ext uri="{BB962C8B-B14F-4D97-AF65-F5344CB8AC3E}">
        <p14:creationId xmlns:p14="http://schemas.microsoft.com/office/powerpoint/2010/main" val="20678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587500"/>
            <a:ext cx="98298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230417"/>
          </a:xfrm>
        </p:spPr>
        <p:txBody>
          <a:bodyPr/>
          <a:lstStyle/>
          <a:p>
            <a:r>
              <a:rPr lang="it-IT" b="1" cap="none" dirty="0" smtClean="0">
                <a:solidFill>
                  <a:schemeClr val="accent2">
                    <a:lumMod val="75000"/>
                  </a:schemeClr>
                </a:solidFill>
              </a:rPr>
              <a:t>Farmacocinetica dei fluidi</a:t>
            </a:r>
            <a:endParaRPr lang="it-IT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1442994"/>
            <a:ext cx="6803390" cy="275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4234182"/>
            <a:ext cx="7914640" cy="262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e 6"/>
          <p:cNvSpPr/>
          <p:nvPr/>
        </p:nvSpPr>
        <p:spPr>
          <a:xfrm>
            <a:off x="1046480" y="2377440"/>
            <a:ext cx="792480" cy="345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172960" y="1984216"/>
            <a:ext cx="475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u="sng" dirty="0" smtClean="0"/>
              <a:t>Equilibrio dinamico tra plasma ed interstizio</a:t>
            </a:r>
          </a:p>
          <a:p>
            <a:pPr algn="ctr"/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Espansione </a:t>
            </a:r>
            <a:r>
              <a:rPr lang="it-IT" dirty="0"/>
              <a:t>volume </a:t>
            </a:r>
            <a:r>
              <a:rPr lang="it-IT" dirty="0" smtClean="0"/>
              <a:t>plasmatico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Clearance renale + </a:t>
            </a:r>
            <a:r>
              <a:rPr lang="it-IT" b="1" i="1" dirty="0" smtClean="0">
                <a:solidFill>
                  <a:srgbClr val="FF0000"/>
                </a:solidFill>
              </a:rPr>
              <a:t>distribuzione nell’interstizio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94640" y="4632960"/>
            <a:ext cx="3769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</a:t>
            </a:r>
            <a:r>
              <a:rPr lang="it-IT" baseline="-25000" dirty="0" smtClean="0"/>
              <a:t>1/2</a:t>
            </a:r>
            <a:r>
              <a:rPr lang="it-IT" dirty="0" smtClean="0"/>
              <a:t> del fluido infuso (cristalloidi/colloidi) </a:t>
            </a:r>
            <a:r>
              <a:rPr lang="it-IT" b="1" u="sng" dirty="0" smtClean="0">
                <a:solidFill>
                  <a:srgbClr val="FF0000"/>
                </a:solidFill>
              </a:rPr>
              <a:t>NON</a:t>
            </a:r>
            <a:r>
              <a:rPr lang="it-IT" dirty="0" smtClean="0"/>
              <a:t> riflette la durata nel plasma a causa dell’equilibrio dinamico, ma riflette la permanenza delle molecole all’interno dell’organismo.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2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596177"/>
          </a:xfrm>
        </p:spPr>
        <p:txBody>
          <a:bodyPr/>
          <a:lstStyle/>
          <a:p>
            <a:r>
              <a:rPr lang="it-IT" b="1" cap="none" dirty="0" smtClean="0">
                <a:solidFill>
                  <a:schemeClr val="accent2">
                    <a:lumMod val="75000"/>
                  </a:schemeClr>
                </a:solidFill>
              </a:rPr>
              <a:t>Farmacocinetica dei fluidi</a:t>
            </a:r>
            <a:endParaRPr lang="it-IT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1442994"/>
            <a:ext cx="6803390" cy="275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4234182"/>
            <a:ext cx="7914640" cy="262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e 6"/>
          <p:cNvSpPr/>
          <p:nvPr/>
        </p:nvSpPr>
        <p:spPr>
          <a:xfrm>
            <a:off x="1046480" y="2377440"/>
            <a:ext cx="792480" cy="345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122160" y="1442994"/>
            <a:ext cx="4754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ANESTESIA + CHIRURGIA</a:t>
            </a:r>
          </a:p>
          <a:p>
            <a:pPr algn="ctr"/>
            <a:r>
              <a:rPr lang="it-IT" dirty="0" smtClean="0"/>
              <a:t>Aumentano t</a:t>
            </a:r>
            <a:r>
              <a:rPr lang="it-IT" baseline="-25000" dirty="0" smtClean="0"/>
              <a:t>1/2</a:t>
            </a:r>
            <a:r>
              <a:rPr lang="it-IT" dirty="0" smtClean="0"/>
              <a:t> di tutte le soluzioni infuse</a:t>
            </a:r>
          </a:p>
          <a:p>
            <a:pPr algn="ctr"/>
            <a:r>
              <a:rPr lang="it-IT" dirty="0" smtClean="0"/>
              <a:t>Vasodilatazione indotta dall’anestesia aumenta la soglia di escrezione renale + peggioramento della perfusione renale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Incremento secrezione RENINA-ALDOSTERONE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94640" y="4632960"/>
            <a:ext cx="3769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ACCUMULO DI FLUIDI NELL’INTERSTIZIO CON ROTTURA DELLA MATRICE INTERSTIZIALE E COMPLIANCE AD AGGRAVARE EDEMA INTERSTIZIALE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264400" y="3812071"/>
            <a:ext cx="476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 smtClean="0"/>
              <a:t> </a:t>
            </a:r>
            <a:r>
              <a:rPr lang="it-IT" sz="1200" i="1" dirty="0" err="1" smtClean="0"/>
              <a:t>Anesthesiology</a:t>
            </a:r>
            <a:r>
              <a:rPr lang="it-IT" sz="1200" i="1" dirty="0" smtClean="0"/>
              <a:t> 2007;107:24-32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0341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913773" y="1762205"/>
            <a:ext cx="9574714" cy="732974"/>
          </a:xfrm>
        </p:spPr>
        <p:txBody>
          <a:bodyPr/>
          <a:lstStyle/>
          <a:p>
            <a:pPr algn="ctr"/>
            <a:r>
              <a:rPr lang="it-IT" b="0" cap="none" dirty="0" smtClean="0"/>
              <a:t>È regolato dall’introduzione (sete) e dall’escrezione (ADH) in base alle variazioni di </a:t>
            </a:r>
            <a:r>
              <a:rPr lang="it-IT" b="0" cap="none" dirty="0" err="1" smtClean="0"/>
              <a:t>osmolalità</a:t>
            </a:r>
            <a:r>
              <a:rPr lang="it-IT" b="0" cap="none" dirty="0" smtClean="0"/>
              <a:t> del plasma (</a:t>
            </a:r>
            <a:r>
              <a:rPr lang="it-IT" cap="none" dirty="0"/>
              <a:t>N</a:t>
            </a:r>
            <a:r>
              <a:rPr lang="it-IT" b="0" cap="none" dirty="0" smtClean="0"/>
              <a:t>a)</a:t>
            </a:r>
            <a:endParaRPr lang="it-IT" b="0" cap="none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4294967295"/>
          </p:nvPr>
        </p:nvSpPr>
        <p:spPr>
          <a:xfrm>
            <a:off x="6618514" y="3035808"/>
            <a:ext cx="4659711" cy="30862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cap="none" dirty="0" smtClean="0"/>
              <a:t>Le variazioni di </a:t>
            </a:r>
            <a:r>
              <a:rPr lang="it-IT" cap="none" dirty="0" err="1" smtClean="0"/>
              <a:t>osmolalità</a:t>
            </a:r>
            <a:r>
              <a:rPr lang="it-IT" cap="none" dirty="0" smtClean="0"/>
              <a:t> (1-2%) o le variazioni del contenuto di H2O (1-2 L) determinano:</a:t>
            </a:r>
          </a:p>
          <a:p>
            <a:r>
              <a:rPr lang="it-IT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 sete </a:t>
            </a:r>
            <a:r>
              <a:rPr lang="it-IT" sz="2400" cap="none" dirty="0" smtClean="0"/>
              <a:t>  (cosciente, deambulante, sano)</a:t>
            </a:r>
          </a:p>
          <a:p>
            <a:r>
              <a:rPr lang="it-IT" sz="2400" cap="none" dirty="0" smtClean="0"/>
              <a:t>Secrezione ADH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4" y="182832"/>
            <a:ext cx="10364451" cy="1596177"/>
          </a:xfrm>
        </p:spPr>
        <p:txBody>
          <a:bodyPr>
            <a:noAutofit/>
          </a:bodyPr>
          <a:lstStyle/>
          <a:p>
            <a:r>
              <a:rPr lang="it-IT" sz="48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4800" b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egnaposto contenuto 5"/>
          <p:cNvSpPr>
            <a:spLocks noGrp="1"/>
          </p:cNvSpPr>
          <p:nvPr>
            <p:ph sz="quarter" idx="4294967295"/>
          </p:nvPr>
        </p:nvSpPr>
        <p:spPr>
          <a:xfrm>
            <a:off x="913773" y="2514157"/>
            <a:ext cx="4703255" cy="381840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endParaRPr lang="it-IT" sz="2400" cap="none" dirty="0" smtClean="0"/>
          </a:p>
          <a:p>
            <a:pPr algn="ctr">
              <a:buNone/>
            </a:pPr>
            <a:r>
              <a:rPr lang="it-IT" sz="2400" cap="none" dirty="0" err="1" smtClean="0"/>
              <a:t>Osmolalità</a:t>
            </a:r>
            <a:r>
              <a:rPr lang="it-IT" sz="2400" cap="none" dirty="0" smtClean="0"/>
              <a:t> è determinata anche da soluti permanenti come urea e da soluti variabili (che vengono metabolizzati) come glucosio</a:t>
            </a:r>
            <a:endParaRPr lang="it-IT" sz="2400" cap="none" dirty="0"/>
          </a:p>
        </p:txBody>
      </p:sp>
      <p:sp>
        <p:nvSpPr>
          <p:cNvPr id="9" name="Rettangolo 8"/>
          <p:cNvSpPr/>
          <p:nvPr/>
        </p:nvSpPr>
        <p:spPr>
          <a:xfrm>
            <a:off x="1741714" y="6256361"/>
            <a:ext cx="777240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kumimoji="1" lang="en-US" altLang="zh-TW" sz="2400" dirty="0">
                <a:ea typeface="新細明體" charset="0"/>
                <a:cs typeface="新細明體" charset="0"/>
              </a:rPr>
              <a:t>Plasma </a:t>
            </a:r>
            <a:r>
              <a:rPr kumimoji="1" lang="en-US" altLang="zh-TW" sz="2400" dirty="0" err="1">
                <a:ea typeface="新細明體" charset="0"/>
                <a:cs typeface="新細明體" charset="0"/>
              </a:rPr>
              <a:t>osmolility</a:t>
            </a:r>
            <a:r>
              <a:rPr kumimoji="1" lang="en-US" altLang="zh-TW" sz="2400" dirty="0">
                <a:ea typeface="新細明體" charset="0"/>
                <a:cs typeface="新細明體" charset="0"/>
              </a:rPr>
              <a:t> = 2 x (Na) + (Glucose/18) + (Urea/2.8)</a:t>
            </a:r>
            <a:endParaRPr lang="it-IT" sz="2400" dirty="0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913774" y="181072"/>
            <a:ext cx="10364451" cy="119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 cap="none" smtClean="0">
                <a:solidFill>
                  <a:schemeClr val="accent2">
                    <a:lumMod val="75000"/>
                  </a:schemeClr>
                </a:solidFill>
              </a:rPr>
              <a:t>Body Fluid Homeostasis </a:t>
            </a:r>
            <a:endParaRPr lang="it-IT" sz="44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18" y="657860"/>
            <a:ext cx="8697686" cy="1079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11" y="2482136"/>
            <a:ext cx="5080149" cy="424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6136640" y="6360160"/>
            <a:ext cx="593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 err="1" smtClean="0"/>
              <a:t>Anesthesiology</a:t>
            </a:r>
            <a:r>
              <a:rPr lang="it-IT" sz="1200" i="1" dirty="0" smtClean="0"/>
              <a:t> 2008;109:723-40</a:t>
            </a:r>
            <a:endParaRPr lang="it-IT" sz="12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033661" y="2309822"/>
            <a:ext cx="5711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it-IT" sz="2000" b="1" u="sng" dirty="0" smtClean="0"/>
              <a:t>Anestesia</a:t>
            </a:r>
          </a:p>
          <a:p>
            <a:pPr marL="285750" indent="-285750" algn="ctr">
              <a:buFont typeface="Arial" charset="0"/>
              <a:buChar char="•"/>
            </a:pPr>
            <a:r>
              <a:rPr lang="it-IT" sz="2000" b="1" u="sng" dirty="0" smtClean="0"/>
              <a:t>Chirurgia</a:t>
            </a:r>
          </a:p>
          <a:p>
            <a:pPr marL="285750" indent="-285750" algn="ctr">
              <a:buFont typeface="Arial" charset="0"/>
              <a:buChar char="•"/>
            </a:pPr>
            <a:r>
              <a:rPr lang="it-IT" sz="2000" b="1" u="sng" dirty="0" smtClean="0"/>
              <a:t>Stress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it-IT" sz="2000" b="1" u="sng" dirty="0" smtClean="0"/>
              <a:t>Infiammazione</a:t>
            </a:r>
          </a:p>
          <a:p>
            <a:pPr marL="285750" indent="-285750" algn="ctr">
              <a:buFont typeface="Arial" charset="0"/>
              <a:buChar char="•"/>
            </a:pPr>
            <a:r>
              <a:rPr lang="it-IT" sz="2000" b="1" u="sng" dirty="0" smtClean="0"/>
              <a:t>Sepsi</a:t>
            </a:r>
          </a:p>
          <a:p>
            <a:pPr marL="285750" indent="-285750" algn="ctr">
              <a:buFont typeface="Arial" charset="0"/>
              <a:buChar char="•"/>
            </a:pPr>
            <a:endParaRPr lang="it-IT" sz="2000" dirty="0" smtClean="0"/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DIMINUISCE LA PERSISTENZA DEI FLUIDI NELLO SPAZIO INTRAVASCOLARE</a:t>
            </a:r>
          </a:p>
          <a:p>
            <a:endParaRPr lang="it-IT" sz="2000" dirty="0"/>
          </a:p>
          <a:p>
            <a:pPr algn="ctr"/>
            <a:r>
              <a:rPr lang="it-IT" sz="2000" i="1" dirty="0" smtClean="0"/>
              <a:t>Distruzione barriera endoteliale da rottura dello strato endoteliale dei </a:t>
            </a:r>
            <a:r>
              <a:rPr lang="it-IT" sz="2000" i="1" dirty="0" err="1" smtClean="0"/>
              <a:t>glicocalici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11857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540000" y="1574800"/>
            <a:ext cx="8207376" cy="2096956"/>
          </a:xfrm>
        </p:spPr>
        <p:txBody>
          <a:bodyPr>
            <a:normAutofit/>
          </a:bodyPr>
          <a:lstStyle/>
          <a:p>
            <a:r>
              <a:rPr lang="is-IS" sz="3600" i="1" cap="none" smtClean="0"/>
              <a:t>…Hypervolaemia may transform a healthy endothelium into a diseased endothelium. </a:t>
            </a:r>
            <a:endParaRPr lang="it-IT" sz="3600" i="1" cap="none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i="1" cap="none" dirty="0" smtClean="0"/>
              <a:t>Jacob M. Basic Res </a:t>
            </a:r>
            <a:r>
              <a:rPr lang="it-IT" i="1" cap="none" dirty="0" err="1" smtClean="0"/>
              <a:t>Cardiol</a:t>
            </a:r>
            <a:r>
              <a:rPr lang="it-IT" i="1" cap="none" dirty="0" smtClean="0"/>
              <a:t> 2013;108:347</a:t>
            </a:r>
            <a:endParaRPr lang="it-IT" i="1" cap="none" dirty="0"/>
          </a:p>
        </p:txBody>
      </p:sp>
    </p:spTree>
    <p:extLst>
      <p:ext uri="{BB962C8B-B14F-4D97-AF65-F5344CB8AC3E}">
        <p14:creationId xmlns:p14="http://schemas.microsoft.com/office/powerpoint/2010/main" val="14574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913775" y="180109"/>
            <a:ext cx="10284291" cy="118437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ERAS </a:t>
            </a:r>
            <a:br>
              <a:rPr lang="it-IT" sz="4400" b="1" dirty="0" smtClean="0">
                <a:solidFill>
                  <a:srgbClr val="FF0000"/>
                </a:solidFill>
              </a:rPr>
            </a:br>
            <a:r>
              <a:rPr lang="it-IT" sz="3600" b="1" cap="none" dirty="0" err="1" smtClean="0">
                <a:solidFill>
                  <a:srgbClr val="FF0000"/>
                </a:solidFill>
              </a:rPr>
              <a:t>Enhanced</a:t>
            </a:r>
            <a:r>
              <a:rPr lang="it-IT" sz="3600" b="1" cap="none" dirty="0" smtClean="0">
                <a:solidFill>
                  <a:srgbClr val="FF0000"/>
                </a:solidFill>
              </a:rPr>
              <a:t> </a:t>
            </a:r>
            <a:r>
              <a:rPr lang="it-IT" sz="3600" b="1" cap="none" dirty="0" err="1" smtClean="0">
                <a:solidFill>
                  <a:srgbClr val="FF0000"/>
                </a:solidFill>
              </a:rPr>
              <a:t>Recovery</a:t>
            </a:r>
            <a:r>
              <a:rPr lang="it-IT" sz="3600" b="1" cap="none" dirty="0" smtClean="0">
                <a:solidFill>
                  <a:srgbClr val="FF0000"/>
                </a:solidFill>
              </a:rPr>
              <a:t> </a:t>
            </a:r>
            <a:r>
              <a:rPr lang="it-IT" sz="3600" b="1" cap="none" dirty="0" err="1" smtClean="0">
                <a:solidFill>
                  <a:srgbClr val="FF0000"/>
                </a:solidFill>
              </a:rPr>
              <a:t>After</a:t>
            </a:r>
            <a:r>
              <a:rPr lang="it-IT" sz="3600" b="1" cap="none" dirty="0" smtClean="0">
                <a:solidFill>
                  <a:srgbClr val="FF0000"/>
                </a:solidFill>
              </a:rPr>
              <a:t> </a:t>
            </a:r>
            <a:r>
              <a:rPr lang="it-IT" sz="3600" b="1" cap="none" dirty="0" err="1" smtClean="0">
                <a:solidFill>
                  <a:srgbClr val="FF0000"/>
                </a:solidFill>
              </a:rPr>
              <a:t>Surgery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223789" y="1919529"/>
            <a:ext cx="4595464" cy="3839068"/>
          </a:xfrm>
        </p:spPr>
        <p:txBody>
          <a:bodyPr>
            <a:noAutofit/>
          </a:bodyPr>
          <a:lstStyle/>
          <a:p>
            <a:r>
              <a:rPr lang="it-IT" sz="2400" cap="none" dirty="0" smtClean="0"/>
              <a:t>Ridurre al minimo le somministrazioni endovenose</a:t>
            </a:r>
          </a:p>
          <a:p>
            <a:endParaRPr lang="it-IT" sz="2400" cap="none" dirty="0" smtClean="0"/>
          </a:p>
          <a:p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DIGIUNO</a:t>
            </a:r>
          </a:p>
          <a:p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2 ore da liquidi chiari</a:t>
            </a:r>
          </a:p>
          <a:p>
            <a:endParaRPr lang="it-IT" sz="2400" cap="none" dirty="0" smtClean="0"/>
          </a:p>
          <a:p>
            <a:r>
              <a:rPr lang="it-IT" sz="2000" b="1" cap="none" dirty="0" smtClean="0"/>
              <a:t>RIPRESA IDRATAZIONE PER OS </a:t>
            </a:r>
            <a:endParaRPr lang="it-IT" sz="2000" b="1" cap="none" dirty="0"/>
          </a:p>
        </p:txBody>
      </p:sp>
      <p:pic>
        <p:nvPicPr>
          <p:cNvPr id="1026" name="Picture 2" descr="isultati immagini per babies drink 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66" y="1539946"/>
            <a:ext cx="59182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358640" y="5151120"/>
            <a:ext cx="764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800" b="1" i="1" dirty="0" smtClean="0">
                <a:solidFill>
                  <a:srgbClr val="FF0000"/>
                </a:solidFill>
              </a:rPr>
              <a:t>…a</a:t>
            </a:r>
            <a:r>
              <a:rPr lang="it-IT" sz="4800" b="1" i="1" dirty="0" err="1" smtClean="0">
                <a:solidFill>
                  <a:srgbClr val="FF0000"/>
                </a:solidFill>
              </a:rPr>
              <a:t>s</a:t>
            </a:r>
            <a:r>
              <a:rPr lang="it-IT" sz="4800" b="1" i="1" dirty="0" smtClean="0">
                <a:solidFill>
                  <a:srgbClr val="FF0000"/>
                </a:solidFill>
              </a:rPr>
              <a:t> </a:t>
            </a:r>
            <a:r>
              <a:rPr lang="it-IT" sz="4800" b="1" i="1" dirty="0" err="1" smtClean="0">
                <a:solidFill>
                  <a:srgbClr val="FF0000"/>
                </a:solidFill>
              </a:rPr>
              <a:t>soon</a:t>
            </a:r>
            <a:r>
              <a:rPr lang="it-IT" sz="4800" b="1" i="1" dirty="0" smtClean="0">
                <a:solidFill>
                  <a:srgbClr val="FF0000"/>
                </a:solidFill>
              </a:rPr>
              <a:t> </a:t>
            </a:r>
            <a:r>
              <a:rPr lang="it-IT" sz="4800" b="1" i="1" dirty="0" err="1" smtClean="0">
                <a:solidFill>
                  <a:srgbClr val="FF0000"/>
                </a:solidFill>
              </a:rPr>
              <a:t>as</a:t>
            </a:r>
            <a:r>
              <a:rPr lang="it-IT" sz="4800" b="1" i="1" dirty="0" smtClean="0">
                <a:solidFill>
                  <a:srgbClr val="FF0000"/>
                </a:solidFill>
              </a:rPr>
              <a:t> </a:t>
            </a:r>
            <a:r>
              <a:rPr lang="it-IT" sz="4800" b="1" i="1" dirty="0" err="1" smtClean="0">
                <a:solidFill>
                  <a:srgbClr val="FF0000"/>
                </a:solidFill>
              </a:rPr>
              <a:t>possible</a:t>
            </a:r>
            <a:r>
              <a:rPr lang="is-IS" sz="4800" b="1" i="1" dirty="0" smtClean="0">
                <a:solidFill>
                  <a:srgbClr val="FF0000"/>
                </a:solidFill>
              </a:rPr>
              <a:t>…</a:t>
            </a:r>
            <a:endParaRPr lang="it-IT" sz="4800" b="1" i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8334" y="6157582"/>
            <a:ext cx="11830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200" dirty="0"/>
              <a:t>Lambert E et al. </a:t>
            </a:r>
            <a:r>
              <a:rPr lang="it-IT" sz="1200" dirty="0" err="1"/>
              <a:t>Practice</a:t>
            </a:r>
            <a:r>
              <a:rPr lang="it-IT" sz="1200" dirty="0"/>
              <a:t> </a:t>
            </a:r>
            <a:r>
              <a:rPr lang="it-IT" sz="1200" dirty="0" err="1"/>
              <a:t>Guideline</a:t>
            </a:r>
            <a:r>
              <a:rPr lang="it-IT" sz="1200" dirty="0"/>
              <a:t> </a:t>
            </a:r>
            <a:r>
              <a:rPr lang="it-IT" sz="1200" dirty="0" err="1"/>
              <a:t>Recommendations</a:t>
            </a:r>
            <a:r>
              <a:rPr lang="it-IT" sz="1200" dirty="0"/>
              <a:t> on </a:t>
            </a:r>
            <a:r>
              <a:rPr lang="it-IT" sz="1200" dirty="0" err="1"/>
              <a:t>Perioperative</a:t>
            </a:r>
            <a:r>
              <a:rPr lang="it-IT" sz="1200" dirty="0"/>
              <a:t> </a:t>
            </a:r>
            <a:r>
              <a:rPr lang="it-IT" sz="1200" dirty="0" err="1"/>
              <a:t>Fasting</a:t>
            </a:r>
            <a:r>
              <a:rPr lang="it-IT" sz="1200" dirty="0"/>
              <a:t>: A </a:t>
            </a:r>
            <a:r>
              <a:rPr lang="it-IT" sz="1200" dirty="0" err="1"/>
              <a:t>Systematic</a:t>
            </a:r>
            <a:r>
              <a:rPr lang="it-IT" sz="1200" dirty="0"/>
              <a:t> </a:t>
            </a:r>
            <a:r>
              <a:rPr lang="it-IT" sz="1200" dirty="0" err="1"/>
              <a:t>Review</a:t>
            </a:r>
            <a:r>
              <a:rPr lang="it-IT" sz="1200" dirty="0"/>
              <a:t>. </a:t>
            </a:r>
            <a:r>
              <a:rPr lang="it-IT" sz="1200" dirty="0" err="1"/>
              <a:t>J</a:t>
            </a:r>
            <a:r>
              <a:rPr lang="it-IT" sz="1200" dirty="0"/>
              <a:t> </a:t>
            </a:r>
            <a:r>
              <a:rPr lang="it-IT" sz="1200" dirty="0" err="1"/>
              <a:t>Parenter</a:t>
            </a:r>
            <a:r>
              <a:rPr lang="it-IT" sz="1200" dirty="0"/>
              <a:t> </a:t>
            </a:r>
            <a:r>
              <a:rPr lang="it-IT" sz="1200" dirty="0" err="1"/>
              <a:t>Enteral</a:t>
            </a:r>
            <a:r>
              <a:rPr lang="it-IT" sz="1200" dirty="0"/>
              <a:t> </a:t>
            </a:r>
            <a:r>
              <a:rPr lang="it-IT" sz="1200" dirty="0" err="1"/>
              <a:t>Nutr</a:t>
            </a:r>
            <a:r>
              <a:rPr lang="it-IT" sz="1200" dirty="0"/>
              <a:t> 2015 </a:t>
            </a:r>
            <a:r>
              <a:rPr lang="it-IT" sz="1200" dirty="0" err="1"/>
              <a:t>Jan</a:t>
            </a:r>
            <a:r>
              <a:rPr lang="it-IT" sz="1200" dirty="0"/>
              <a:t> 9. </a:t>
            </a:r>
            <a:endParaRPr lang="it-IT" sz="1200" i="1" dirty="0" smtClean="0"/>
          </a:p>
          <a:p>
            <a:r>
              <a:rPr lang="it-IT" sz="1200" dirty="0" err="1"/>
              <a:t>Brady</a:t>
            </a:r>
            <a:r>
              <a:rPr lang="it-IT" sz="1200" dirty="0"/>
              <a:t> MC et al. </a:t>
            </a:r>
            <a:r>
              <a:rPr lang="it-IT" sz="1200" dirty="0" err="1"/>
              <a:t>Preoperative</a:t>
            </a:r>
            <a:r>
              <a:rPr lang="it-IT" sz="1200" dirty="0"/>
              <a:t> </a:t>
            </a:r>
            <a:r>
              <a:rPr lang="it-IT" sz="1200" dirty="0" err="1"/>
              <a:t>fasting</a:t>
            </a:r>
            <a:r>
              <a:rPr lang="it-IT" sz="1200" dirty="0"/>
              <a:t> for </a:t>
            </a:r>
            <a:r>
              <a:rPr lang="it-IT" sz="1200" dirty="0" err="1"/>
              <a:t>preventing</a:t>
            </a:r>
            <a:r>
              <a:rPr lang="it-IT" sz="1200" dirty="0"/>
              <a:t> </a:t>
            </a:r>
            <a:r>
              <a:rPr lang="it-IT" sz="1200" dirty="0" err="1"/>
              <a:t>perioperative</a:t>
            </a:r>
            <a:r>
              <a:rPr lang="it-IT" sz="1200" dirty="0"/>
              <a:t> </a:t>
            </a:r>
            <a:r>
              <a:rPr lang="it-IT" sz="1200" dirty="0" err="1"/>
              <a:t>complications</a:t>
            </a:r>
            <a:r>
              <a:rPr lang="it-IT" sz="1200" dirty="0"/>
              <a:t> in </a:t>
            </a:r>
            <a:r>
              <a:rPr lang="it-IT" sz="1200" dirty="0" err="1"/>
              <a:t>children</a:t>
            </a:r>
            <a:r>
              <a:rPr lang="it-IT" sz="1200" dirty="0"/>
              <a:t>. </a:t>
            </a:r>
            <a:r>
              <a:rPr lang="it-IT" sz="1200" i="1" dirty="0"/>
              <a:t>The </a:t>
            </a:r>
            <a:r>
              <a:rPr lang="it-IT" sz="1200" i="1" dirty="0" err="1"/>
              <a:t>Cochrane</a:t>
            </a:r>
            <a:r>
              <a:rPr lang="it-IT" sz="1200" i="1" dirty="0"/>
              <a:t> Library</a:t>
            </a:r>
            <a:r>
              <a:rPr lang="it-IT" sz="1200" dirty="0"/>
              <a:t> 2009, </a:t>
            </a:r>
            <a:r>
              <a:rPr lang="it-IT" sz="1200" dirty="0" err="1"/>
              <a:t>Issue</a:t>
            </a:r>
            <a:r>
              <a:rPr lang="it-IT" sz="1200" dirty="0"/>
              <a:t> 4.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7404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60" y="636422"/>
            <a:ext cx="6849399" cy="220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94" y="3551735"/>
            <a:ext cx="6562131" cy="245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683689" y="5343098"/>
            <a:ext cx="846162" cy="3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2016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772769" y="1737269"/>
            <a:ext cx="846162" cy="3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2015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57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913794" y="4659489"/>
            <a:ext cx="10364432" cy="811610"/>
          </a:xfrm>
        </p:spPr>
        <p:txBody>
          <a:bodyPr>
            <a:normAutofit fontScale="90000"/>
          </a:bodyPr>
          <a:lstStyle/>
          <a:p>
            <a:r>
              <a:rPr lang="it-IT" sz="4000" b="1" cap="none" dirty="0" smtClean="0">
                <a:solidFill>
                  <a:schemeClr val="accent2">
                    <a:lumMod val="75000"/>
                  </a:schemeClr>
                </a:solidFill>
              </a:rPr>
              <a:t>La sfida: VALUTAZIONE e MONITORAGGIO</a:t>
            </a:r>
            <a:endParaRPr lang="it-IT" sz="40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38" name="Picture 2" descr="isultati immagini per gioco del fazzole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70" y="245219"/>
            <a:ext cx="6285537" cy="441426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sultati immagini per g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87" y="0"/>
            <a:ext cx="4743993" cy="27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2225040" y="2407194"/>
            <a:ext cx="7965440" cy="2373086"/>
          </a:xfrm>
        </p:spPr>
        <p:txBody>
          <a:bodyPr>
            <a:no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NO OVERLOAD:</a:t>
            </a:r>
            <a:r>
              <a:rPr lang="it-IT" sz="3200" b="1" cap="non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prevenire </a:t>
            </a:r>
            <a:r>
              <a:rPr lang="it-IT" sz="3200" b="1" u="sng" cap="none" dirty="0" err="1" smtClean="0">
                <a:solidFill>
                  <a:schemeClr val="accent2">
                    <a:lumMod val="75000"/>
                  </a:schemeClr>
                </a:solidFill>
              </a:rPr>
              <a:t>ipoperfusione</a:t>
            </a:r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it-IT" sz="3200" b="1" u="sng" cap="none" dirty="0" smtClean="0">
                <a:solidFill>
                  <a:schemeClr val="accent2">
                    <a:lumMod val="75000"/>
                  </a:schemeClr>
                </a:solidFill>
              </a:rPr>
              <a:t>ipossia</a:t>
            </a:r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it-IT" sz="3200" b="1" u="sng" cap="none" dirty="0" err="1" smtClean="0">
                <a:solidFill>
                  <a:schemeClr val="accent2">
                    <a:lumMod val="75000"/>
                  </a:schemeClr>
                </a:solidFill>
              </a:rPr>
              <a:t>organ</a:t>
            </a:r>
            <a:r>
              <a:rPr lang="it-IT" sz="3200" b="1" u="sng" cap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200" b="1" u="sng" cap="none" dirty="0" err="1" smtClean="0">
                <a:solidFill>
                  <a:schemeClr val="accent2">
                    <a:lumMod val="75000"/>
                  </a:schemeClr>
                </a:solidFill>
              </a:rPr>
              <a:t>failure</a:t>
            </a:r>
            <a:endParaRPr lang="it-IT" sz="3200" b="1" u="sng" cap="none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Bilancio IDROELETTROLITICO</a:t>
            </a:r>
          </a:p>
          <a:p>
            <a:pPr algn="ctr"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it-IT" sz="3200" b="1" cap="none" dirty="0" smtClean="0">
                <a:solidFill>
                  <a:schemeClr val="accent2">
                    <a:lumMod val="75000"/>
                  </a:schemeClr>
                </a:solidFill>
              </a:rPr>
              <a:t>PERFUSIONE TISSUTALE: integrità </a:t>
            </a:r>
            <a:r>
              <a:rPr lang="it-IT" sz="3200" b="1" u="sng" cap="none" dirty="0" smtClean="0">
                <a:solidFill>
                  <a:schemeClr val="accent2">
                    <a:lumMod val="75000"/>
                  </a:schemeClr>
                </a:solidFill>
              </a:rPr>
              <a:t>barriera vascolare</a:t>
            </a:r>
          </a:p>
          <a:p>
            <a:pPr algn="ctr"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endParaRPr lang="it-IT" sz="32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Monitoraggio emodinamico</a:t>
            </a:r>
            <a:endParaRPr lang="it-IT" sz="3200" b="1" dirty="0"/>
          </a:p>
        </p:txBody>
      </p:sp>
      <p:sp>
        <p:nvSpPr>
          <p:cNvPr id="4" name="Segnaposto contenuto 4"/>
          <p:cNvSpPr>
            <a:spLocks noGrp="1"/>
          </p:cNvSpPr>
          <p:nvPr>
            <p:ph sz="quarter" idx="13"/>
          </p:nvPr>
        </p:nvSpPr>
        <p:spPr>
          <a:xfrm>
            <a:off x="913149" y="2368337"/>
            <a:ext cx="10363826" cy="18493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800" i="1" cap="none" dirty="0" smtClean="0"/>
              <a:t>Misurazioni dinamiche con strumenti più o meno invasivi, calibrati o non calibrati:</a:t>
            </a:r>
            <a:endParaRPr lang="it-IT" sz="1800" cap="none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it-IT" sz="1800" cap="none" dirty="0" smtClean="0"/>
              <a:t>Variazione polso pressorio (forma d’onda pressione arteriosa, onda </a:t>
            </a:r>
            <a:r>
              <a:rPr lang="it-IT" sz="1800" cap="none" dirty="0" err="1" smtClean="0"/>
              <a:t>pletimosgrafica</a:t>
            </a:r>
            <a:r>
              <a:rPr lang="it-IT" sz="1800" cap="none" dirty="0" smtClean="0"/>
              <a:t>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it-IT" sz="1800" cap="none" dirty="0" smtClean="0"/>
              <a:t>Diametro vena cava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it-IT" sz="1800" cap="none" dirty="0" smtClean="0"/>
              <a:t>Ecocardiografia</a:t>
            </a:r>
          </a:p>
          <a:p>
            <a:pPr marL="457200" indent="-457200" algn="ctr">
              <a:buFont typeface="+mj-lt"/>
              <a:buAutoNum type="arabicPeriod"/>
            </a:pPr>
            <a:endParaRPr lang="it-IT" sz="1800" cap="none" dirty="0"/>
          </a:p>
        </p:txBody>
      </p:sp>
      <p:sp>
        <p:nvSpPr>
          <p:cNvPr id="5" name="Segnaposto contenuto 4"/>
          <p:cNvSpPr txBox="1">
            <a:spLocks/>
          </p:cNvSpPr>
          <p:nvPr/>
        </p:nvSpPr>
        <p:spPr>
          <a:xfrm>
            <a:off x="913149" y="4420656"/>
            <a:ext cx="10363826" cy="2254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i="1" u="sng" cap="none" dirty="0" smtClean="0"/>
              <a:t>Misuriamo una pressione per estrapolarne il volume.</a:t>
            </a:r>
          </a:p>
          <a:p>
            <a:pPr marL="0" indent="0" algn="ctr">
              <a:buNone/>
            </a:pPr>
            <a:r>
              <a:rPr lang="it-IT" sz="1800" cap="none" dirty="0" smtClean="0"/>
              <a:t>Attualmente sono commercializzati numerosi nuovi sistemi per misurare le variazioni del polso pressorio e dello </a:t>
            </a:r>
            <a:r>
              <a:rPr lang="it-IT" sz="1800" cap="none" dirty="0" err="1" smtClean="0"/>
              <a:t>stroke</a:t>
            </a:r>
            <a:r>
              <a:rPr lang="it-IT" sz="1800" cap="none" dirty="0" smtClean="0"/>
              <a:t> volume, che hanno dimostrato essere sensibili alle modificazioni del precarico e analizzando la curva di Frank-</a:t>
            </a:r>
            <a:r>
              <a:rPr lang="it-IT" sz="1800" cap="none" dirty="0" err="1" smtClean="0"/>
              <a:t>Starling</a:t>
            </a:r>
            <a:r>
              <a:rPr lang="it-IT" sz="1800" cap="none" dirty="0" smtClean="0"/>
              <a:t> possono predire la risposta emodinamica all’espansione volumetrica.</a:t>
            </a:r>
          </a:p>
          <a:p>
            <a:pPr marL="0" indent="0" algn="ctr">
              <a:buNone/>
            </a:pPr>
            <a:endParaRPr lang="it-IT" sz="1800" cap="none" dirty="0" smtClean="0"/>
          </a:p>
          <a:p>
            <a:pPr marL="0" indent="0" algn="ctr">
              <a:buNone/>
            </a:pPr>
            <a:r>
              <a:rPr lang="it-IT" sz="1200" i="1" cap="none" dirty="0" smtClean="0"/>
              <a:t>Cavallaro </a:t>
            </a:r>
            <a:r>
              <a:rPr lang="it-IT" sz="1200" i="1" cap="none" dirty="0" err="1" smtClean="0"/>
              <a:t>F</a:t>
            </a:r>
            <a:r>
              <a:rPr lang="it-IT" sz="1200" i="1" cap="none" dirty="0" smtClean="0"/>
              <a:t>. Minerva </a:t>
            </a:r>
            <a:r>
              <a:rPr lang="it-IT" sz="1200" i="1" cap="none" dirty="0" err="1" smtClean="0"/>
              <a:t>Anestesiol</a:t>
            </a:r>
            <a:r>
              <a:rPr lang="it-IT" sz="1200" i="1" cap="none" dirty="0" smtClean="0"/>
              <a:t> 2008;74:123-135</a:t>
            </a:r>
          </a:p>
          <a:p>
            <a:pPr marL="0" indent="0" algn="ctr">
              <a:buNone/>
            </a:pPr>
            <a:r>
              <a:rPr lang="it-IT" sz="1200" i="1" cap="none" dirty="0" err="1" smtClean="0"/>
              <a:t>Kubitz</a:t>
            </a:r>
            <a:r>
              <a:rPr lang="it-IT" sz="1200" i="1" cap="none" dirty="0" smtClean="0"/>
              <a:t> JC. Minerva </a:t>
            </a:r>
            <a:r>
              <a:rPr lang="it-IT" sz="1200" i="1" cap="none" dirty="0" err="1" smtClean="0"/>
              <a:t>Anestesiol</a:t>
            </a:r>
            <a:r>
              <a:rPr lang="it-IT" sz="1200" i="1" cap="none" dirty="0" smtClean="0"/>
              <a:t> 2014;80:992-995</a:t>
            </a:r>
            <a:endParaRPr lang="it-IT" sz="1200" i="1" cap="none" dirty="0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913149" y="930075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none" smtClean="0">
                <a:solidFill>
                  <a:srgbClr val="FF0000"/>
                </a:solidFill>
              </a:rPr>
              <a:t>Valutazione del volume intravascolare e la </a:t>
            </a:r>
            <a:r>
              <a:rPr lang="it-IT" sz="3200" b="1" cap="none" dirty="0" err="1" smtClean="0">
                <a:solidFill>
                  <a:srgbClr val="FF0000"/>
                </a:solidFill>
              </a:rPr>
              <a:t>fluid-responsiveness</a:t>
            </a:r>
            <a:endParaRPr lang="it-IT" sz="3200" b="1" cap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252" y="96520"/>
            <a:ext cx="7367588" cy="181356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95366" y="6314440"/>
            <a:ext cx="8442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1200" b="1" i="1" dirty="0"/>
          </a:p>
          <a:p>
            <a:pPr algn="ctr"/>
            <a:r>
              <a:rPr lang="de-DE" sz="1200" i="1" dirty="0">
                <a:hlinkClick r:id="rId3" tooltip="Anesthesia and analgesia."/>
              </a:rPr>
              <a:t>Anesth Analg.</a:t>
            </a:r>
            <a:r>
              <a:rPr lang="de-DE" sz="1200" i="1" dirty="0"/>
              <a:t> 2013 Dec;117(6):1380-92. </a:t>
            </a:r>
            <a:r>
              <a:rPr lang="de-DE" sz="1200" i="1" dirty="0" err="1"/>
              <a:t>doi</a:t>
            </a:r>
            <a:r>
              <a:rPr lang="de-DE" sz="1200" i="1" dirty="0"/>
              <a:t>: </a:t>
            </a:r>
            <a:r>
              <a:rPr lang="de-DE" sz="1200" i="1" dirty="0" smtClean="0"/>
              <a:t>10.1213/ANE.0b013e3182a9557e.</a:t>
            </a:r>
            <a:endParaRPr lang="de-DE" sz="1200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35" y="2165504"/>
            <a:ext cx="6394411" cy="399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35" y="2753360"/>
            <a:ext cx="11869504" cy="2062480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1879600" y="2497936"/>
            <a:ext cx="7741920" cy="822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5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5375" y="0"/>
            <a:ext cx="10364451" cy="1249494"/>
          </a:xfrm>
        </p:spPr>
        <p:txBody>
          <a:bodyPr/>
          <a:lstStyle/>
          <a:p>
            <a:r>
              <a:rPr lang="it-IT" dirty="0" smtClean="0"/>
              <a:t>Valutazione dello stato emodinamico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97916300"/>
              </p:ext>
            </p:extLst>
          </p:nvPr>
        </p:nvGraphicFramePr>
        <p:xfrm>
          <a:off x="5110480" y="1523815"/>
          <a:ext cx="7081520" cy="464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" y="1067837"/>
            <a:ext cx="4612641" cy="579016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2193834"/>
            <a:ext cx="7761514" cy="247105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>
                <a:gd name="adj" fmla="val 666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err="1" smtClean="0">
                <a:ln/>
                <a:solidFill>
                  <a:srgbClr val="FF0000"/>
                </a:solidFill>
              </a:rPr>
              <a:t>Emogasanalisi</a:t>
            </a:r>
            <a:endParaRPr lang="it-IT" sz="54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178" y="869653"/>
            <a:ext cx="7558075" cy="481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8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i="1" cap="none" dirty="0" smtClean="0"/>
              <a:t>Metabolismo finemente regolato</a:t>
            </a:r>
            <a:r>
              <a:rPr lang="is-IS" sz="4000" i="1" cap="none" dirty="0" smtClean="0"/>
              <a:t>…</a:t>
            </a:r>
            <a:endParaRPr lang="it-IT" sz="4000" i="1" cap="none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i="1" cap="none" dirty="0"/>
              <a:t>U</a:t>
            </a:r>
            <a:r>
              <a:rPr lang="it-IT" sz="3600" i="1" cap="none" dirty="0" smtClean="0"/>
              <a:t>n minimo incremento del 2% dell’</a:t>
            </a:r>
            <a:r>
              <a:rPr lang="it-IT" sz="3600" i="1" cap="none" dirty="0" err="1" smtClean="0"/>
              <a:t>osmolalità</a:t>
            </a:r>
            <a:r>
              <a:rPr lang="it-IT" sz="3600" i="1" cap="none" dirty="0" smtClean="0"/>
              <a:t> plasmatica </a:t>
            </a:r>
            <a:r>
              <a:rPr lang="it-IT" sz="3600" i="1" cap="none" dirty="0" err="1" smtClean="0"/>
              <a:t>triggera</a:t>
            </a:r>
            <a:r>
              <a:rPr lang="it-IT" sz="3600" i="1" cap="none" dirty="0" smtClean="0"/>
              <a:t> la sensazione di SETE.  BEVENDO scompare la sete molto prima che sia corretta l’</a:t>
            </a:r>
            <a:r>
              <a:rPr lang="it-IT" sz="3600" i="1" cap="none" dirty="0" err="1" smtClean="0"/>
              <a:t>osmolalità</a:t>
            </a:r>
            <a:r>
              <a:rPr lang="is-IS" sz="3600" i="1" cap="none" dirty="0" smtClean="0"/>
              <a:t>…</a:t>
            </a:r>
            <a:endParaRPr lang="it-IT" sz="3600" i="1" cap="none" dirty="0"/>
          </a:p>
        </p:txBody>
      </p:sp>
    </p:spTree>
    <p:extLst>
      <p:ext uri="{BB962C8B-B14F-4D97-AF65-F5344CB8AC3E}">
        <p14:creationId xmlns:p14="http://schemas.microsoft.com/office/powerpoint/2010/main" val="9266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66057" y="639633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err="1" smtClean="0"/>
              <a:t>Edelson</a:t>
            </a:r>
            <a:r>
              <a:rPr lang="it-IT" sz="1200" i="1" dirty="0" smtClean="0"/>
              <a:t> JB, </a:t>
            </a:r>
            <a:r>
              <a:rPr lang="it-IT" sz="1200" i="1" dirty="0" err="1" smtClean="0"/>
              <a:t>Intravenous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fluid</a:t>
            </a:r>
            <a:r>
              <a:rPr lang="it-IT" sz="1200" i="1" dirty="0" smtClean="0"/>
              <a:t> management in the </a:t>
            </a:r>
            <a:r>
              <a:rPr lang="it-IT" sz="1200" i="1" dirty="0" err="1" smtClean="0"/>
              <a:t>pediatric</a:t>
            </a:r>
            <a:r>
              <a:rPr lang="it-IT" sz="1200" i="1" dirty="0" smtClean="0"/>
              <a:t> hospital </a:t>
            </a:r>
            <a:r>
              <a:rPr lang="it-IT" sz="1200" i="1" dirty="0" err="1" smtClean="0"/>
              <a:t>setting</a:t>
            </a:r>
            <a:r>
              <a:rPr lang="it-IT" sz="1200" i="1" dirty="0" smtClean="0"/>
              <a:t>: </a:t>
            </a:r>
            <a:r>
              <a:rPr lang="it-IT" sz="1200" i="1" dirty="0" err="1" smtClean="0"/>
              <a:t>is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isotonic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fluid</a:t>
            </a:r>
            <a:r>
              <a:rPr lang="it-IT" sz="1200" i="1" dirty="0" smtClean="0"/>
              <a:t> the right </a:t>
            </a:r>
            <a:r>
              <a:rPr lang="it-IT" sz="1200" i="1" dirty="0" err="1" smtClean="0"/>
              <a:t>approach</a:t>
            </a:r>
            <a:r>
              <a:rPr lang="it-IT" sz="1200" i="1" dirty="0" smtClean="0"/>
              <a:t> for </a:t>
            </a:r>
            <a:r>
              <a:rPr lang="it-IT" sz="1200" i="1" dirty="0" err="1" smtClean="0"/>
              <a:t>all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patients</a:t>
            </a:r>
            <a:r>
              <a:rPr lang="it-IT" sz="1200" i="1" dirty="0" smtClean="0"/>
              <a:t>? </a:t>
            </a:r>
            <a:r>
              <a:rPr lang="it-IT" sz="1200" i="1" dirty="0" err="1" smtClean="0"/>
              <a:t>Current</a:t>
            </a:r>
            <a:r>
              <a:rPr lang="it-IT" sz="1200" i="1" dirty="0" smtClean="0"/>
              <a:t> Treatment </a:t>
            </a:r>
            <a:r>
              <a:rPr lang="it-IT" sz="1200" i="1" dirty="0" err="1" smtClean="0"/>
              <a:t>Options</a:t>
            </a:r>
            <a:r>
              <a:rPr lang="it-IT" sz="1200" i="1" dirty="0" smtClean="0"/>
              <a:t> in </a:t>
            </a:r>
            <a:r>
              <a:rPr lang="it-IT" sz="1200" i="1" dirty="0" err="1" smtClean="0"/>
              <a:t>Pediatrics</a:t>
            </a:r>
            <a:r>
              <a:rPr lang="it-IT" sz="1200" i="1" dirty="0" smtClean="0"/>
              <a:t> 2015;1:90-99.</a:t>
            </a:r>
            <a:endParaRPr lang="it-IT" sz="12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99" y="233775"/>
            <a:ext cx="11194990" cy="60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739900"/>
            <a:ext cx="9309100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5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6409" y="0"/>
            <a:ext cx="7498444" cy="281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083" y="3166281"/>
            <a:ext cx="6162194" cy="348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939957" y="3807725"/>
            <a:ext cx="368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Fluidoterapia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intraoperatoria</a:t>
            </a:r>
            <a:r>
              <a:rPr lang="it-IT" sz="2400" b="1" dirty="0" smtClean="0"/>
              <a:t> nei bambini (regola del 10)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29" y="604836"/>
            <a:ext cx="2208004" cy="217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pompe infusione per fluidoterapi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919161"/>
            <a:ext cx="3303450" cy="4938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metto 2 4"/>
          <p:cNvSpPr/>
          <p:nvPr/>
        </p:nvSpPr>
        <p:spPr>
          <a:xfrm>
            <a:off x="2000250" y="4829173"/>
            <a:ext cx="5324475" cy="1881187"/>
          </a:xfrm>
          <a:prstGeom prst="wedgeRoundRectCallout">
            <a:avLst>
              <a:gd name="adj1" fmla="val 64068"/>
              <a:gd name="adj2" fmla="val -706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Utilizzo pompe per infusione per evitare sovradosaggio.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Eventuale utilizzo di flebo di volume non superiore a 250 ml per piccole procedure.</a:t>
            </a:r>
            <a:endParaRPr lang="it-IT" dirty="0"/>
          </a:p>
        </p:txBody>
      </p:sp>
      <p:sp>
        <p:nvSpPr>
          <p:cNvPr id="6" name="Fumetto 2 5"/>
          <p:cNvSpPr/>
          <p:nvPr/>
        </p:nvSpPr>
        <p:spPr>
          <a:xfrm>
            <a:off x="4057650" y="604836"/>
            <a:ext cx="3990975" cy="1738314"/>
          </a:xfrm>
          <a:prstGeom prst="wedgeRoundRectCallout">
            <a:avLst>
              <a:gd name="adj1" fmla="val -64986"/>
              <a:gd name="adj2" fmla="val 3181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Utilizzare glucosio con concentrazione </a:t>
            </a:r>
            <a:r>
              <a:rPr lang="it-IT" dirty="0" err="1" smtClean="0"/>
              <a:t>max</a:t>
            </a:r>
            <a:r>
              <a:rPr lang="it-IT" dirty="0" smtClean="0"/>
              <a:t> 1-2 % in soluzione </a:t>
            </a:r>
            <a:r>
              <a:rPr lang="it-IT" dirty="0" err="1" smtClean="0"/>
              <a:t>polielettrolitiche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7" name="Fumetto 2 6"/>
          <p:cNvSpPr/>
          <p:nvPr/>
        </p:nvSpPr>
        <p:spPr>
          <a:xfrm>
            <a:off x="1476375" y="3105150"/>
            <a:ext cx="6115050" cy="1181100"/>
          </a:xfrm>
          <a:prstGeom prst="wedgeRoundRectCallout">
            <a:avLst>
              <a:gd name="adj1" fmla="val -37649"/>
              <a:gd name="adj2" fmla="val -77822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/>
              <a:t>NO GLUCOSIO SU INFUSIONI IN EMERGENZA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5524418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4" y="616689"/>
            <a:ext cx="3651448" cy="51745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Segnaposto contenuto 25"/>
          <p:cNvSpPr>
            <a:spLocks noGrp="1"/>
          </p:cNvSpPr>
          <p:nvPr>
            <p:ph sz="quarter" idx="13"/>
          </p:nvPr>
        </p:nvSpPr>
        <p:spPr>
          <a:xfrm>
            <a:off x="936172" y="1659520"/>
            <a:ext cx="4724400" cy="34241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is-IS" sz="8000" b="1" i="1" cap="none" dirty="0" smtClean="0">
                <a:solidFill>
                  <a:schemeClr val="accent2">
                    <a:lumMod val="75000"/>
                  </a:schemeClr>
                </a:solidFill>
              </a:rPr>
              <a:t>…il più razionale</a:t>
            </a:r>
            <a:endParaRPr lang="it-IT" sz="8000" b="1" i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3840" y="580136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800" b="1" i="1" dirty="0" smtClean="0">
                <a:solidFill>
                  <a:schemeClr val="tx2"/>
                </a:solidFill>
              </a:rPr>
              <a:t>Grazie per l’attenzione e</a:t>
            </a:r>
            <a:r>
              <a:rPr lang="is-IS" sz="4800" b="1" i="1" dirty="0" smtClean="0">
                <a:solidFill>
                  <a:schemeClr val="tx2"/>
                </a:solidFill>
              </a:rPr>
              <a:t>…</a:t>
            </a:r>
            <a:endParaRPr lang="it-IT" sz="48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9072"/>
            <a:ext cx="9540240" cy="6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13773" y="436677"/>
            <a:ext cx="10351752" cy="2736819"/>
          </a:xfrm>
        </p:spPr>
        <p:txBody>
          <a:bodyPr>
            <a:normAutofit/>
          </a:bodyPr>
          <a:lstStyle/>
          <a:p>
            <a:r>
              <a:rPr lang="it-IT" sz="4400" b="1" i="1" cap="none" dirty="0" smtClean="0">
                <a:solidFill>
                  <a:schemeClr val="accent2">
                    <a:lumMod val="75000"/>
                  </a:schemeClr>
                </a:solidFill>
              </a:rPr>
              <a:t>Il mio paziente necessita di fluidi?</a:t>
            </a:r>
            <a:br>
              <a:rPr lang="it-IT" sz="4400" b="1" i="1" cap="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4400" b="1" i="1" cap="none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it-IT" sz="4400" b="1" i="1" cap="none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it-IT" sz="4400" b="1" i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 descr="isultati immagini per doctor bab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2" y="2414061"/>
            <a:ext cx="4321055" cy="377783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7"/>
          <p:cNvSpPr txBox="1">
            <a:spLocks/>
          </p:cNvSpPr>
          <p:nvPr/>
        </p:nvSpPr>
        <p:spPr>
          <a:xfrm>
            <a:off x="5038884" y="2202036"/>
            <a:ext cx="6608829" cy="4201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it-IT" sz="2800" cap="none" dirty="0" smtClean="0">
                <a:solidFill>
                  <a:schemeClr val="tx1"/>
                </a:solidFill>
              </a:rPr>
              <a:t>Può bere?</a:t>
            </a:r>
          </a:p>
          <a:p>
            <a:pPr marL="457200" indent="-457200" algn="l">
              <a:buFont typeface="Arial" charset="0"/>
              <a:buChar char="•"/>
            </a:pPr>
            <a:r>
              <a:rPr lang="it-IT" sz="2800" cap="none" dirty="0" smtClean="0">
                <a:solidFill>
                  <a:schemeClr val="tx1"/>
                </a:solidFill>
              </a:rPr>
              <a:t>Nutrizione enterale (</a:t>
            </a:r>
            <a:r>
              <a:rPr lang="it-IT" sz="2800" cap="none" dirty="0" err="1" smtClean="0">
                <a:solidFill>
                  <a:schemeClr val="tx1"/>
                </a:solidFill>
              </a:rPr>
              <a:t>sng</a:t>
            </a:r>
            <a:r>
              <a:rPr lang="it-IT" sz="2800" cap="none" dirty="0" smtClean="0">
                <a:solidFill>
                  <a:schemeClr val="tx1"/>
                </a:solidFill>
              </a:rPr>
              <a:t>) o parenterale?</a:t>
            </a:r>
          </a:p>
          <a:p>
            <a:pPr marL="457200" indent="-457200" algn="l">
              <a:buFont typeface="Arial" charset="0"/>
              <a:buChar char="•"/>
            </a:pPr>
            <a:r>
              <a:rPr lang="it-IT" sz="2800" cap="none" dirty="0" smtClean="0">
                <a:solidFill>
                  <a:schemeClr val="tx1"/>
                </a:solidFill>
              </a:rPr>
              <a:t>Riceve farmaci per via iv veicolati da fluidi? (Antibiotici, infusioni continue, paracetamolo)</a:t>
            </a:r>
          </a:p>
          <a:p>
            <a:endParaRPr lang="it-IT" cap="none" dirty="0" smtClean="0">
              <a:solidFill>
                <a:schemeClr val="tx1"/>
              </a:solidFill>
            </a:endParaRPr>
          </a:p>
          <a:p>
            <a:endParaRPr lang="it-IT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sultati immagini per child p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48" y="2033081"/>
            <a:ext cx="4749601" cy="369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2" y="2033081"/>
            <a:ext cx="4390296" cy="367188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85123" y="350044"/>
            <a:ext cx="10364451" cy="1596177"/>
          </a:xfrm>
        </p:spPr>
        <p:txBody>
          <a:bodyPr>
            <a:normAutofit/>
          </a:bodyPr>
          <a:lstStyle/>
          <a:p>
            <a:r>
              <a:rPr lang="it-IT" sz="8000" b="1" cap="non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Bilancio</a:t>
            </a:r>
            <a:endParaRPr lang="it-IT" sz="8000" b="1" cap="none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21428" y="2198915"/>
            <a:ext cx="728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</a:rPr>
              <a:t>Il calcolo </a:t>
            </a:r>
            <a:r>
              <a:rPr lang="it-IT" sz="3600" i="1" dirty="0" smtClean="0">
                <a:solidFill>
                  <a:srgbClr val="FFFF00"/>
                </a:solidFill>
              </a:rPr>
              <a:t>va </a:t>
            </a:r>
            <a:r>
              <a:rPr lang="it-IT" sz="3600" i="1" dirty="0">
                <a:solidFill>
                  <a:srgbClr val="FFFF00"/>
                </a:solidFill>
              </a:rPr>
              <a:t>fatto per ogni paziente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677052" y="5762830"/>
            <a:ext cx="9139897" cy="923330"/>
          </a:xfrm>
          <a:prstGeom prst="rect">
            <a:avLst/>
          </a:prstGeom>
          <a:solidFill>
            <a:schemeClr val="accent2">
              <a:lumMod val="60000"/>
              <a:lumOff val="40000"/>
              <a:alpha val="99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Inputs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6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none" dirty="0" smtClean="0">
                <a:solidFill>
                  <a:schemeClr val="accent2">
                    <a:lumMod val="75000"/>
                  </a:schemeClr>
                </a:solidFill>
              </a:rPr>
              <a:t>Usare le variazioni del peso corporeo per calcolare il fabbisogno idrico</a:t>
            </a:r>
            <a:endParaRPr lang="it-IT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 descr="isultati immagini per babies weight afri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5" y="2214694"/>
            <a:ext cx="4415518" cy="29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08514" y="6150429"/>
            <a:ext cx="667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 smtClean="0"/>
              <a:t>nice.org.uk</a:t>
            </a:r>
            <a:r>
              <a:rPr lang="it-IT" i="1" dirty="0" smtClean="0"/>
              <a:t>/</a:t>
            </a:r>
            <a:r>
              <a:rPr lang="it-IT" i="1" dirty="0" err="1" smtClean="0"/>
              <a:t>guidance</a:t>
            </a:r>
            <a:r>
              <a:rPr lang="it-IT" i="1" dirty="0" smtClean="0"/>
              <a:t>/ng29. </a:t>
            </a:r>
            <a:r>
              <a:rPr lang="it-IT" i="1" dirty="0" err="1" smtClean="0"/>
              <a:t>December</a:t>
            </a:r>
            <a:r>
              <a:rPr lang="it-IT" i="1" dirty="0" smtClean="0"/>
              <a:t> 2015</a:t>
            </a:r>
            <a:endParaRPr lang="it-IT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671457" y="2982232"/>
            <a:ext cx="6030686" cy="120032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Utilizzare la superficie corporea in caso di insufficienza renale acuta, cronica o in presenza </a:t>
            </a:r>
            <a:r>
              <a:rPr lang="it-IT" sz="2400" smtClean="0"/>
              <a:t>di obesità.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935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13787</TotalTime>
  <Words>1638</Words>
  <Application>Microsoft Office PowerPoint</Application>
  <PresentationFormat>Personalizzato</PresentationFormat>
  <Paragraphs>370</Paragraphs>
  <Slides>66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67" baseType="lpstr">
      <vt:lpstr>Goccia</vt:lpstr>
      <vt:lpstr>Un approccio razionale a fluidi e volumi </vt:lpstr>
      <vt:lpstr>Body Fluid</vt:lpstr>
      <vt:lpstr>APPROCCIO RAZIONALE</vt:lpstr>
      <vt:lpstr>Body Fluid Homeostasis </vt:lpstr>
      <vt:lpstr> </vt:lpstr>
      <vt:lpstr>Metabolismo finemente regolato…</vt:lpstr>
      <vt:lpstr>Il mio paziente necessita di fluidi?  </vt:lpstr>
      <vt:lpstr>Bilancio</vt:lpstr>
      <vt:lpstr>Usare le variazioni del peso corporeo per calcolare il fabbisogno idrico</vt:lpstr>
      <vt:lpstr>…Chi idratiamo</vt:lpstr>
      <vt:lpstr>Presentazione standard di PowerPoint</vt:lpstr>
      <vt:lpstr>Fluid compartments</vt:lpstr>
      <vt:lpstr>Fluid compartments</vt:lpstr>
      <vt:lpstr>Fluid compartments</vt:lpstr>
      <vt:lpstr>Fluid compartments</vt:lpstr>
      <vt:lpstr>Fluid compartments</vt:lpstr>
      <vt:lpstr>Fluid compartments</vt:lpstr>
      <vt:lpstr>Colloid osmotic pressure</vt:lpstr>
      <vt:lpstr>Colloid osmotic pressure</vt:lpstr>
      <vt:lpstr>Colloid osmotic pressure</vt:lpstr>
      <vt:lpstr>Colloid osmotic pressure</vt:lpstr>
      <vt:lpstr>Cell Membrane</vt:lpstr>
      <vt:lpstr>Cell Membrane</vt:lpstr>
      <vt:lpstr>Composition of Body Fluids:</vt:lpstr>
      <vt:lpstr>Osmolalità e osmolarità plasmatica…</vt:lpstr>
      <vt:lpstr>Che cosa abbiamo?</vt:lpstr>
      <vt:lpstr>Presentazione standard di PowerPoint</vt:lpstr>
      <vt:lpstr>Presentazione standard di PowerPoint</vt:lpstr>
      <vt:lpstr>What colloid?</vt:lpstr>
      <vt:lpstr>There is no ideal Fluid resuscitation! </vt:lpstr>
      <vt:lpstr>Eternal war between  Colloids and Crystalloids!!</vt:lpstr>
      <vt:lpstr>Presentazione standard di PowerPoint</vt:lpstr>
      <vt:lpstr>Presentazione standard di PowerPoint</vt:lpstr>
      <vt:lpstr>Presentazione standard di PowerPoint</vt:lpstr>
      <vt:lpstr> Perché? </vt:lpstr>
      <vt:lpstr>Fabbisogno idrico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…ma ci stiamo dimenticando qualcosa?</vt:lpstr>
      <vt:lpstr>Presentazione standard di PowerPoint</vt:lpstr>
      <vt:lpstr>Farmacocinetica dei fluidi</vt:lpstr>
      <vt:lpstr>Farmacocinetica dei fluidi</vt:lpstr>
      <vt:lpstr>Presentazione standard di PowerPoint</vt:lpstr>
      <vt:lpstr>…Hypervolaemia may transform a healthy endothelium into a diseased endothelium. </vt:lpstr>
      <vt:lpstr>ERAS  Enhanced Recovery After Surgery</vt:lpstr>
      <vt:lpstr>Presentazione standard di PowerPoint</vt:lpstr>
      <vt:lpstr>La sfida: VALUTAZIONE e MONITORAGGIO</vt:lpstr>
      <vt:lpstr>Presentazione standard di PowerPoint</vt:lpstr>
      <vt:lpstr>Monitoraggio emodinamico</vt:lpstr>
      <vt:lpstr>Presentazione standard di PowerPoint</vt:lpstr>
      <vt:lpstr>Valutazione dello stato emodinamico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Fausto Marchesini</dc:creator>
  <cp:lastModifiedBy>Utente</cp:lastModifiedBy>
  <cp:revision>174</cp:revision>
  <cp:lastPrinted>2016-09-19T10:43:49Z</cp:lastPrinted>
  <dcterms:created xsi:type="dcterms:W3CDTF">2016-09-04T05:40:31Z</dcterms:created>
  <dcterms:modified xsi:type="dcterms:W3CDTF">2017-03-13T10:06:59Z</dcterms:modified>
</cp:coreProperties>
</file>